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331" r:id="rId3"/>
    <p:sldId id="382" r:id="rId4"/>
    <p:sldId id="381" r:id="rId5"/>
    <p:sldId id="376" r:id="rId6"/>
    <p:sldId id="377" r:id="rId7"/>
    <p:sldId id="378" r:id="rId8"/>
    <p:sldId id="379" r:id="rId9"/>
    <p:sldId id="380" r:id="rId10"/>
    <p:sldId id="375" r:id="rId11"/>
    <p:sldId id="294" r:id="rId12"/>
    <p:sldId id="332" r:id="rId13"/>
    <p:sldId id="335" r:id="rId14"/>
    <p:sldId id="334" r:id="rId15"/>
    <p:sldId id="336" r:id="rId16"/>
    <p:sldId id="308" r:id="rId17"/>
    <p:sldId id="295" r:id="rId18"/>
    <p:sldId id="296" r:id="rId19"/>
    <p:sldId id="297" r:id="rId20"/>
    <p:sldId id="360" r:id="rId21"/>
    <p:sldId id="374" r:id="rId22"/>
    <p:sldId id="304" r:id="rId23"/>
    <p:sldId id="305" r:id="rId24"/>
    <p:sldId id="306" r:id="rId25"/>
    <p:sldId id="307" r:id="rId26"/>
    <p:sldId id="309" r:id="rId27"/>
    <p:sldId id="310" r:id="rId28"/>
    <p:sldId id="311" r:id="rId29"/>
    <p:sldId id="312" r:id="rId30"/>
    <p:sldId id="326" r:id="rId31"/>
    <p:sldId id="327" r:id="rId32"/>
    <p:sldId id="313" r:id="rId33"/>
    <p:sldId id="324" r:id="rId34"/>
    <p:sldId id="32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744" autoAdjust="0"/>
  </p:normalViewPr>
  <p:slideViewPr>
    <p:cSldViewPr snapToGrid="0">
      <p:cViewPr varScale="1">
        <p:scale>
          <a:sx n="74" d="100"/>
          <a:sy n="74" d="100"/>
        </p:scale>
        <p:origin x="-296" y="-5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78A2E2-A829-4DFB-88FA-1A788F1FA765}"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EAAF0-A470-4192-86B4-821332E06299}" type="slidenum">
              <a:rPr lang="en-US" smtClean="0"/>
              <a:t>‹#›</a:t>
            </a:fld>
            <a:endParaRPr lang="en-US"/>
          </a:p>
        </p:txBody>
      </p:sp>
    </p:spTree>
    <p:extLst>
      <p:ext uri="{BB962C8B-B14F-4D97-AF65-F5344CB8AC3E}">
        <p14:creationId xmlns:p14="http://schemas.microsoft.com/office/powerpoint/2010/main" val="145840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AC0013F-73D0-428B-840F-E6A9254BC992}" type="datetime2">
              <a:rPr lang="en-US" smtClean="0"/>
              <a:t>Monday, May 8, 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smtClean="0"/>
              <a:t>Kiran Rana</a:t>
            </a:r>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7BD63D2-AB5A-48E8-91A7-007FF807CA7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E52072-41B7-40F2-8D93-4E7732C5C319}" type="datetime2">
              <a:rPr lang="en-US" smtClean="0"/>
              <a:t>Monday, May 8, 2023</a:t>
            </a:fld>
            <a:endParaRPr lang="en-US"/>
          </a:p>
        </p:txBody>
      </p:sp>
      <p:sp>
        <p:nvSpPr>
          <p:cNvPr id="5" name="Footer Placeholder 4"/>
          <p:cNvSpPr>
            <a:spLocks noGrp="1"/>
          </p:cNvSpPr>
          <p:nvPr>
            <p:ph type="ftr" sz="quarter" idx="11"/>
          </p:nvPr>
        </p:nvSpPr>
        <p:spPr/>
        <p:txBody>
          <a:bodyPr/>
          <a:lstStyle/>
          <a:p>
            <a:r>
              <a:rPr lang="en-US" smtClean="0"/>
              <a:t>Kiran Rana</a:t>
            </a:r>
            <a:endParaRPr lang="en-US"/>
          </a:p>
        </p:txBody>
      </p:sp>
      <p:sp>
        <p:nvSpPr>
          <p:cNvPr id="6" name="Slide Number Placeholder 5"/>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CD0A2E-A2C8-44E4-BFBF-13196D863556}" type="datetime2">
              <a:rPr lang="en-US" smtClean="0"/>
              <a:t>Monday, May 8, 2023</a:t>
            </a:fld>
            <a:endParaRPr lang="en-US"/>
          </a:p>
        </p:txBody>
      </p:sp>
      <p:sp>
        <p:nvSpPr>
          <p:cNvPr id="5" name="Footer Placeholder 4"/>
          <p:cNvSpPr>
            <a:spLocks noGrp="1"/>
          </p:cNvSpPr>
          <p:nvPr>
            <p:ph type="ftr" sz="quarter" idx="11"/>
          </p:nvPr>
        </p:nvSpPr>
        <p:spPr/>
        <p:txBody>
          <a:bodyPr/>
          <a:lstStyle/>
          <a:p>
            <a:r>
              <a:rPr lang="en-US" smtClean="0"/>
              <a:t>Kiran Rana</a:t>
            </a:r>
            <a:endParaRPr lang="en-US"/>
          </a:p>
        </p:txBody>
      </p:sp>
      <p:sp>
        <p:nvSpPr>
          <p:cNvPr id="6" name="Slide Number Placeholder 5"/>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Footer Placeholder 4"/>
          <p:cNvSpPr>
            <a:spLocks noGrp="1"/>
          </p:cNvSpPr>
          <p:nvPr>
            <p:ph type="ftr" sz="quarter" idx="11"/>
          </p:nvPr>
        </p:nvSpPr>
        <p:spPr/>
        <p:txBody>
          <a:bodyPr/>
          <a:lstStyle/>
          <a:p>
            <a:r>
              <a:rPr lang="en-US" smtClean="0"/>
              <a:t>Kiran Rana</a:t>
            </a:r>
            <a:endParaRPr lang="en-US"/>
          </a:p>
        </p:txBody>
      </p:sp>
      <p:sp>
        <p:nvSpPr>
          <p:cNvPr id="6" name="Slide Number Placeholder 5"/>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6C93480-8409-42C4-8E13-66D23B4972A1}" type="datetime2">
              <a:rPr lang="en-US" smtClean="0"/>
              <a:t>Monday, May 8, 2023</a:t>
            </a:fld>
            <a:endParaRPr lang="en-US"/>
          </a:p>
        </p:txBody>
      </p:sp>
      <p:sp>
        <p:nvSpPr>
          <p:cNvPr id="5" name="Footer Placeholder 4"/>
          <p:cNvSpPr>
            <a:spLocks noGrp="1"/>
          </p:cNvSpPr>
          <p:nvPr>
            <p:ph type="ftr" sz="quarter" idx="11"/>
          </p:nvPr>
        </p:nvSpPr>
        <p:spPr/>
        <p:txBody>
          <a:bodyPr/>
          <a:lstStyle/>
          <a:p>
            <a:r>
              <a:rPr lang="en-US" smtClean="0"/>
              <a:t>Kiran Rana</a:t>
            </a:r>
            <a:endParaRPr lang="en-US"/>
          </a:p>
        </p:txBody>
      </p:sp>
      <p:sp>
        <p:nvSpPr>
          <p:cNvPr id="6" name="Slide Number Placeholder 5"/>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2F33CE-4738-4B6F-BE4B-32D156C77C97}" type="datetime2">
              <a:rPr lang="en-US" smtClean="0"/>
              <a:t>Monday, May 8, 2023</a:t>
            </a:fld>
            <a:endParaRPr lang="en-US"/>
          </a:p>
        </p:txBody>
      </p:sp>
      <p:sp>
        <p:nvSpPr>
          <p:cNvPr id="6" name="Footer Placeholder 5"/>
          <p:cNvSpPr>
            <a:spLocks noGrp="1"/>
          </p:cNvSpPr>
          <p:nvPr>
            <p:ph type="ftr" sz="quarter" idx="11"/>
          </p:nvPr>
        </p:nvSpPr>
        <p:spPr/>
        <p:txBody>
          <a:bodyPr/>
          <a:lstStyle/>
          <a:p>
            <a:r>
              <a:rPr lang="en-US" smtClean="0"/>
              <a:t>Kiran Rana</a:t>
            </a:r>
            <a:endParaRPr lang="en-US"/>
          </a:p>
        </p:txBody>
      </p:sp>
      <p:sp>
        <p:nvSpPr>
          <p:cNvPr id="7" name="Slide Number Placeholder 6"/>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44C58C-03D9-46C4-93AC-4A2C4BEE02CA}" type="datetime2">
              <a:rPr lang="en-US" smtClean="0"/>
              <a:t>Monday, May 8, 2023</a:t>
            </a:fld>
            <a:endParaRPr lang="en-US"/>
          </a:p>
        </p:txBody>
      </p:sp>
      <p:sp>
        <p:nvSpPr>
          <p:cNvPr id="8" name="Footer Placeholder 7"/>
          <p:cNvSpPr>
            <a:spLocks noGrp="1"/>
          </p:cNvSpPr>
          <p:nvPr>
            <p:ph type="ftr" sz="quarter" idx="11"/>
          </p:nvPr>
        </p:nvSpPr>
        <p:spPr/>
        <p:txBody>
          <a:bodyPr/>
          <a:lstStyle/>
          <a:p>
            <a:r>
              <a:rPr lang="en-US" smtClean="0"/>
              <a:t>Kiran Rana</a:t>
            </a:r>
            <a:endParaRPr lang="en-US"/>
          </a:p>
        </p:txBody>
      </p:sp>
      <p:sp>
        <p:nvSpPr>
          <p:cNvPr id="9" name="Slide Number Placeholder 8"/>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3C8F53-30A2-4CDF-84A1-24B9170DDE59}" type="datetime2">
              <a:rPr lang="en-US" smtClean="0"/>
              <a:t>Monday, May 8, 2023</a:t>
            </a:fld>
            <a:endParaRPr lang="en-US"/>
          </a:p>
        </p:txBody>
      </p:sp>
      <p:sp>
        <p:nvSpPr>
          <p:cNvPr id="4" name="Footer Placeholder 3"/>
          <p:cNvSpPr>
            <a:spLocks noGrp="1"/>
          </p:cNvSpPr>
          <p:nvPr>
            <p:ph type="ftr" sz="quarter" idx="11"/>
          </p:nvPr>
        </p:nvSpPr>
        <p:spPr/>
        <p:txBody>
          <a:bodyPr/>
          <a:lstStyle/>
          <a:p>
            <a:r>
              <a:rPr lang="en-US" smtClean="0"/>
              <a:t>Kiran Rana</a:t>
            </a:r>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2B7B9D-3D75-47E8-B093-9A0F2F72F045}" type="datetime2">
              <a:rPr lang="en-US" smtClean="0"/>
              <a:t>Monday, May 8, 2023</a:t>
            </a:fld>
            <a:endParaRPr lang="en-US"/>
          </a:p>
        </p:txBody>
      </p:sp>
      <p:sp>
        <p:nvSpPr>
          <p:cNvPr id="3" name="Footer Placeholder 2"/>
          <p:cNvSpPr>
            <a:spLocks noGrp="1"/>
          </p:cNvSpPr>
          <p:nvPr>
            <p:ph type="ftr" sz="quarter" idx="11"/>
          </p:nvPr>
        </p:nvSpPr>
        <p:spPr/>
        <p:txBody>
          <a:bodyPr/>
          <a:lstStyle/>
          <a:p>
            <a:r>
              <a:rPr lang="en-US" smtClean="0"/>
              <a:t>Kiran Rana</a:t>
            </a:r>
            <a:endParaRPr lang="en-US"/>
          </a:p>
        </p:txBody>
      </p:sp>
      <p:sp>
        <p:nvSpPr>
          <p:cNvPr id="4" name="Slide Number Placeholder 3"/>
          <p:cNvSpPr>
            <a:spLocks noGrp="1"/>
          </p:cNvSpPr>
          <p:nvPr>
            <p:ph type="sldNum" sz="quarter" idx="12"/>
          </p:nvPr>
        </p:nvSpPr>
        <p:spPr/>
        <p:txBody>
          <a:bodyPr/>
          <a:lstStyle/>
          <a:p>
            <a:fld id="{27BD63D2-AB5A-48E8-91A7-007FF807CA7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defRPr/>
            </a:pPr>
            <a:r>
              <a:rPr lang="en-US" smtClean="0"/>
              <a:t>Edit Master text styles</a:t>
            </a:r>
          </a:p>
        </p:txBody>
      </p:sp>
      <p:sp>
        <p:nvSpPr>
          <p:cNvPr id="5" name="Date Placeholder 4"/>
          <p:cNvSpPr>
            <a:spLocks noGrp="1"/>
          </p:cNvSpPr>
          <p:nvPr>
            <p:ph type="dt" sz="half" idx="10"/>
          </p:nvPr>
        </p:nvSpPr>
        <p:spPr/>
        <p:txBody>
          <a:bodyPr/>
          <a:lstStyle/>
          <a:p>
            <a:fld id="{B1628F88-5979-4DBB-8563-4F32CD6F9627}" type="datetime2">
              <a:rPr lang="en-US" smtClean="0"/>
              <a:t>Monday, May 8, 2023</a:t>
            </a:fld>
            <a:endParaRPr lang="en-US"/>
          </a:p>
        </p:txBody>
      </p:sp>
      <p:sp>
        <p:nvSpPr>
          <p:cNvPr id="6" name="Footer Placeholder 5"/>
          <p:cNvSpPr>
            <a:spLocks noGrp="1"/>
          </p:cNvSpPr>
          <p:nvPr>
            <p:ph type="ftr" sz="quarter" idx="11"/>
          </p:nvPr>
        </p:nvSpPr>
        <p:spPr/>
        <p:txBody>
          <a:bodyPr/>
          <a:lstStyle/>
          <a:p>
            <a:r>
              <a:rPr lang="en-US" smtClean="0"/>
              <a:t>Kiran Rana</a:t>
            </a:r>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7BD63D2-AB5A-48E8-91A7-007FF807CA7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22572DB-8A3D-4BE4-8BC3-89B2F169142F}" type="datetime2">
              <a:rPr lang="en-US" smtClean="0"/>
              <a:t>Monday, May 8, 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smtClean="0"/>
              <a:t>Kiran Rana</a:t>
            </a:r>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7BD63D2-AB5A-48E8-91A7-007FF807CA7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732D89F-3F8A-4FC5-917A-7426CB8D42B6}" type="datetime2">
              <a:rPr lang="en-US" smtClean="0"/>
              <a:t>Monday, May 8, 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smtClean="0"/>
              <a:t>Kiran Rana</a:t>
            </a:r>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27BD63D2-AB5A-48E8-91A7-007FF807CA7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anose="02080604020202020204" pitchFamily="34" charset="0"/>
        <a:buChar char=" "/>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8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8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8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8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8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8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8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80604020202020204"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70467"/>
            <a:ext cx="12191999" cy="3352800"/>
          </a:xfrm>
        </p:spPr>
        <p:txBody>
          <a:bodyPr/>
          <a:lstStyle/>
          <a:p>
            <a:pPr algn="ctr"/>
            <a:r>
              <a:rPr lang="en-US" altLang="en-US" sz="6600" dirty="0" err="1" smtClean="0"/>
              <a:t>ListView</a:t>
            </a:r>
            <a:r>
              <a:rPr lang="en-US" altLang="en-US" sz="6600" dirty="0" smtClean="0"/>
              <a:t>/ </a:t>
            </a:r>
            <a:r>
              <a:rPr lang="en-US" altLang="en-US" sz="6600" dirty="0" err="1" smtClean="0"/>
              <a:t>GridView</a:t>
            </a:r>
            <a:r>
              <a:rPr lang="en-US" altLang="en-US" sz="6600" dirty="0" smtClean="0"/>
              <a:t> </a:t>
            </a:r>
            <a:r>
              <a:rPr lang="en-US" altLang="en-US" sz="6600" dirty="0" smtClean="0"/>
              <a:t>/ </a:t>
            </a:r>
            <a:r>
              <a:rPr lang="en-US" altLang="en-US" sz="6600" dirty="0" err="1" smtClean="0"/>
              <a:t>RecyclerView</a:t>
            </a:r>
            <a:endParaRPr lang="en-US" altLang="en-US" sz="6600" dirty="0" smtClean="0"/>
          </a:p>
        </p:txBody>
      </p:sp>
      <p:sp>
        <p:nvSpPr>
          <p:cNvPr id="3" name="Subtitle 2"/>
          <p:cNvSpPr>
            <a:spLocks noGrp="1"/>
          </p:cNvSpPr>
          <p:nvPr>
            <p:ph type="subTitle" idx="1"/>
          </p:nvPr>
        </p:nvSpPr>
        <p:spPr>
          <a:xfrm>
            <a:off x="0" y="4342341"/>
            <a:ext cx="12191999" cy="673796"/>
          </a:xfrm>
        </p:spPr>
        <p:txBody>
          <a:bodyPr/>
          <a:lstStyle/>
          <a:p>
            <a:pPr algn="ctr"/>
            <a:r>
              <a:rPr lang="en-US" dirty="0" smtClean="0"/>
              <a:t>Android Applications Development</a:t>
            </a:r>
            <a:endParaRPr lang="en-US" dirty="0"/>
          </a:p>
        </p:txBody>
      </p:sp>
      <p:sp>
        <p:nvSpPr>
          <p:cNvPr id="4" name="Date Placeholder 3"/>
          <p:cNvSpPr>
            <a:spLocks noGrp="1"/>
          </p:cNvSpPr>
          <p:nvPr>
            <p:ph type="dt" sz="half" idx="10"/>
          </p:nvPr>
        </p:nvSpPr>
        <p:spPr/>
        <p:txBody>
          <a:bodyPr/>
          <a:lstStyle/>
          <a:p>
            <a:fld id="{11326DBC-B0E8-45B9-85CD-44343778B221}" type="datetime2">
              <a:rPr lang="en-US" smtClean="0"/>
              <a:t>Monday, May 8, 2023</a:t>
            </a:fld>
            <a:endParaRPr lang="en-US"/>
          </a:p>
        </p:txBody>
      </p:sp>
      <p:sp>
        <p:nvSpPr>
          <p:cNvPr id="6" name="Slide Number Placeholder 5"/>
          <p:cNvSpPr>
            <a:spLocks noGrp="1"/>
          </p:cNvSpPr>
          <p:nvPr>
            <p:ph type="sldNum" sz="quarter" idx="12"/>
          </p:nvPr>
        </p:nvSpPr>
        <p:spPr/>
        <p:txBody>
          <a:bodyPr/>
          <a:lstStyle/>
          <a:p>
            <a:fld id="{27BD63D2-AB5A-48E8-91A7-007FF807CA72}" type="slidenum">
              <a:rPr lang="en-US" smtClean="0"/>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sym typeface="+mn-ea"/>
              </a:rPr>
              <a:t>What is RecyclerView ?</a:t>
            </a:r>
            <a:r>
              <a:rPr lang="en-US" altLang="en-US"/>
              <a:t/>
            </a:r>
            <a:br>
              <a:rPr lang="en-US" altLang="en-US"/>
            </a:br>
            <a:endParaRPr lang="en-US"/>
          </a:p>
        </p:txBody>
      </p:sp>
      <p:sp>
        <p:nvSpPr>
          <p:cNvPr id="3" name="Content Placeholder 2"/>
          <p:cNvSpPr>
            <a:spLocks noGrp="1"/>
          </p:cNvSpPr>
          <p:nvPr>
            <p:ph idx="1"/>
          </p:nvPr>
        </p:nvSpPr>
        <p:spPr/>
        <p:txBody>
          <a:bodyPr/>
          <a:lstStyle/>
          <a:p>
            <a:pPr>
              <a:buFont typeface="Arial" panose="02080604020202020204" pitchFamily="34" charset="0"/>
              <a:buChar char="•"/>
            </a:pPr>
            <a:r>
              <a:rPr lang="en-US" altLang="en-US" dirty="0"/>
              <a:t>View Group to display large set of data.</a:t>
            </a:r>
          </a:p>
          <a:p>
            <a:pPr>
              <a:buFont typeface="Arial" panose="02080604020202020204" pitchFamily="34" charset="0"/>
              <a:buChar char="•"/>
            </a:pPr>
            <a:r>
              <a:rPr lang="en-US" altLang="en-US" dirty="0"/>
              <a:t>For each item in large dataset, it display a view.</a:t>
            </a:r>
          </a:p>
          <a:p>
            <a:pPr>
              <a:buFont typeface="Arial" panose="02080604020202020204" pitchFamily="34" charset="0"/>
              <a:buChar char="•"/>
            </a:pPr>
            <a:r>
              <a:rPr lang="en-US" altLang="en-US" dirty="0"/>
              <a:t>Efficient way to implement Scrollable list.</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10</a:t>
            </a:fld>
            <a:endParaRPr lang="en-US"/>
          </a:p>
        </p:txBody>
      </p:sp>
    </p:spTree>
    <p:extLst>
      <p:ext uri="{BB962C8B-B14F-4D97-AF65-F5344CB8AC3E}">
        <p14:creationId xmlns:p14="http://schemas.microsoft.com/office/powerpoint/2010/main" val="3050704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What is RecyclerView ?</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11</a:t>
            </a:fld>
            <a:endParaRPr lang="en-US"/>
          </a:p>
        </p:txBody>
      </p:sp>
      <p:pic>
        <p:nvPicPr>
          <p:cNvPr id="6" name="Picture 5"/>
          <p:cNvPicPr>
            <a:picLocks noChangeAspect="1"/>
          </p:cNvPicPr>
          <p:nvPr/>
        </p:nvPicPr>
        <p:blipFill>
          <a:blip r:embed="rId2"/>
          <a:stretch>
            <a:fillRect/>
          </a:stretch>
        </p:blipFill>
        <p:spPr>
          <a:xfrm>
            <a:off x="1593850" y="1590040"/>
            <a:ext cx="3010535" cy="5137150"/>
          </a:xfrm>
          <a:prstGeom prst="rect">
            <a:avLst/>
          </a:prstGeom>
        </p:spPr>
      </p:pic>
      <p:pic>
        <p:nvPicPr>
          <p:cNvPr id="7" name="Picture 6"/>
          <p:cNvPicPr>
            <a:picLocks noChangeAspect="1"/>
          </p:cNvPicPr>
          <p:nvPr/>
        </p:nvPicPr>
        <p:blipFill>
          <a:blip r:embed="rId3"/>
          <a:stretch>
            <a:fillRect/>
          </a:stretch>
        </p:blipFill>
        <p:spPr>
          <a:xfrm>
            <a:off x="6177915" y="1676400"/>
            <a:ext cx="3150870" cy="496379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What is RecyclerView?</a:t>
            </a:r>
          </a:p>
        </p:txBody>
      </p:sp>
      <p:sp>
        <p:nvSpPr>
          <p:cNvPr id="3" name="Content Placeholder 2"/>
          <p:cNvSpPr>
            <a:spLocks noGrp="1"/>
          </p:cNvSpPr>
          <p:nvPr>
            <p:ph idx="1"/>
          </p:nvPr>
        </p:nvSpPr>
        <p:spPr/>
        <p:txBody>
          <a:bodyPr/>
          <a:lstStyle/>
          <a:p>
            <a:pPr>
              <a:buFont typeface="Arial" panose="02080604020202020204" pitchFamily="34" charset="0"/>
              <a:buChar char="•"/>
            </a:pPr>
            <a:r>
              <a:rPr lang="en-US" altLang="en-US"/>
              <a:t>DATA = [“item1”,”item2”,.....”item1000”]</a:t>
            </a:r>
          </a:p>
          <a:p>
            <a:pPr marL="0" indent="0">
              <a:buFont typeface="Arial" panose="02080604020202020204" pitchFamily="34" charset="0"/>
              <a:buNone/>
            </a:pPr>
            <a:endParaRPr lang="en-US" altLang="en-US"/>
          </a:p>
          <a:p>
            <a:pPr>
              <a:buFont typeface="Arial" panose="02080604020202020204" pitchFamily="34" charset="0"/>
              <a:buChar char="•"/>
            </a:pPr>
            <a:r>
              <a:rPr lang="en-US" altLang="en-US"/>
              <a:t>For each item, we have a view. But if we create a view for each item in </a:t>
            </a:r>
            <a:r>
              <a:rPr lang="en-US" altLang="en-US" b="1"/>
              <a:t>ONE GO </a:t>
            </a:r>
            <a:r>
              <a:rPr lang="en-US" altLang="en-US"/>
              <a:t>then we have 1000 views but user can only see 10-15 (depends) views at a time. </a:t>
            </a:r>
            <a:r>
              <a:rPr lang="en-US" altLang="en-US" b="1">
                <a:solidFill>
                  <a:srgbClr val="FF0000"/>
                </a:solidFill>
              </a:rPr>
              <a:t>Memory wastage</a:t>
            </a:r>
            <a:r>
              <a:rPr lang="en-US" altLang="en-US"/>
              <a:t>.</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RecyclerView Concept</a:t>
            </a:r>
          </a:p>
        </p:txBody>
      </p:sp>
      <p:sp>
        <p:nvSpPr>
          <p:cNvPr id="3" name="Content Placeholder 2"/>
          <p:cNvSpPr>
            <a:spLocks noGrp="1"/>
          </p:cNvSpPr>
          <p:nvPr>
            <p:ph idx="1"/>
          </p:nvPr>
        </p:nvSpPr>
        <p:spPr/>
        <p:txBody>
          <a:bodyPr/>
          <a:lstStyle/>
          <a:p>
            <a:r>
              <a:rPr lang="en-US" altLang="en-US" b="1" dirty="0"/>
              <a:t>View Holder</a:t>
            </a:r>
            <a:r>
              <a:rPr lang="en-US" altLang="en-US" dirty="0"/>
              <a:t> : </a:t>
            </a:r>
          </a:p>
          <a:p>
            <a:pPr lvl="1"/>
            <a:r>
              <a:rPr lang="en-US" altLang="en-US" dirty="0"/>
              <a:t>This will hold the view and helps in recycling.</a:t>
            </a:r>
          </a:p>
          <a:p>
            <a:r>
              <a:rPr lang="en-US" altLang="en-US" b="1" dirty="0"/>
              <a:t>Adapter </a:t>
            </a:r>
            <a:r>
              <a:rPr lang="en-US" altLang="en-US" dirty="0"/>
              <a:t>: </a:t>
            </a:r>
          </a:p>
          <a:p>
            <a:pPr lvl="1"/>
            <a:r>
              <a:rPr lang="en-US" altLang="en-US" dirty="0"/>
              <a:t>This will adapt our data so that it can be displayed in a list.</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13</a:t>
            </a:fld>
            <a:endParaRPr lang="en-US"/>
          </a:p>
        </p:txBody>
      </p:sp>
      <p:pic>
        <p:nvPicPr>
          <p:cNvPr id="6" name="Picture 5"/>
          <p:cNvPicPr>
            <a:picLocks noChangeAspect="1"/>
          </p:cNvPicPr>
          <p:nvPr/>
        </p:nvPicPr>
        <p:blipFill>
          <a:blip r:embed="rId2"/>
          <a:stretch>
            <a:fillRect/>
          </a:stretch>
        </p:blipFill>
        <p:spPr>
          <a:xfrm>
            <a:off x="2094230" y="4328160"/>
            <a:ext cx="7496810" cy="144970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Working of RecyclerView</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14</a:t>
            </a:fld>
            <a:endParaRPr lang="en-US"/>
          </a:p>
        </p:txBody>
      </p:sp>
      <p:pic>
        <p:nvPicPr>
          <p:cNvPr id="8" name="Picture 7" descr="1448890873remove"/>
          <p:cNvPicPr>
            <a:picLocks noChangeAspect="1"/>
          </p:cNvPicPr>
          <p:nvPr/>
        </p:nvPicPr>
        <p:blipFill>
          <a:blip r:embed="rId2"/>
          <a:stretch>
            <a:fillRect/>
          </a:stretch>
        </p:blipFill>
        <p:spPr>
          <a:xfrm>
            <a:off x="1009015" y="1571625"/>
            <a:ext cx="3035935" cy="5069205"/>
          </a:xfrm>
          <a:prstGeom prst="rect">
            <a:avLst/>
          </a:prstGeom>
        </p:spPr>
      </p:pic>
      <p:pic>
        <p:nvPicPr>
          <p:cNvPr id="9" name="Content Placeholder 8"/>
          <p:cNvPicPr>
            <a:picLocks noGrp="1" noChangeAspect="1"/>
          </p:cNvPicPr>
          <p:nvPr>
            <p:ph idx="1"/>
          </p:nvPr>
        </p:nvPicPr>
        <p:blipFill>
          <a:blip r:embed="rId3"/>
          <a:stretch>
            <a:fillRect/>
          </a:stretch>
        </p:blipFill>
        <p:spPr>
          <a:xfrm>
            <a:off x="5189220" y="1571625"/>
            <a:ext cx="6058535" cy="498602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sym typeface="+mn-ea"/>
              </a:rPr>
              <a:t>Working of RecyclerView</a:t>
            </a:r>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15</a:t>
            </a:fld>
            <a:endParaRPr lang="en-US"/>
          </a:p>
        </p:txBody>
      </p:sp>
      <p:pic>
        <p:nvPicPr>
          <p:cNvPr id="6" name="Picture 5" descr="pasted_image001"/>
          <p:cNvPicPr>
            <a:picLocks noChangeAspect="1"/>
          </p:cNvPicPr>
          <p:nvPr/>
        </p:nvPicPr>
        <p:blipFill>
          <a:blip r:embed="rId2"/>
          <a:stretch>
            <a:fillRect/>
          </a:stretch>
        </p:blipFill>
        <p:spPr>
          <a:xfrm>
            <a:off x="1315085" y="1945640"/>
            <a:ext cx="9097645" cy="454914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 y="499745"/>
            <a:ext cx="4987925" cy="1148080"/>
          </a:xfrm>
        </p:spPr>
        <p:txBody>
          <a:bodyPr>
            <a:normAutofit/>
          </a:bodyPr>
          <a:lstStyle/>
          <a:p>
            <a:r>
              <a:rPr lang="en-US" altLang="en-US"/>
              <a:t>RecyclerView App</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16</a:t>
            </a:fld>
            <a:endParaRPr lang="en-US"/>
          </a:p>
        </p:txBody>
      </p:sp>
      <p:pic>
        <p:nvPicPr>
          <p:cNvPr id="8" name="Picture 7" descr="Screenshot_1572531645"/>
          <p:cNvPicPr>
            <a:picLocks noChangeAspect="1"/>
          </p:cNvPicPr>
          <p:nvPr/>
        </p:nvPicPr>
        <p:blipFill>
          <a:blip r:embed="rId2"/>
          <a:stretch>
            <a:fillRect/>
          </a:stretch>
        </p:blipFill>
        <p:spPr>
          <a:xfrm>
            <a:off x="5940425" y="83185"/>
            <a:ext cx="3726180" cy="669163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1. Add library for recyclerview in </a:t>
            </a:r>
            <a:r>
              <a:rPr lang="en-US" altLang="en-US" b="1"/>
              <a:t>build.gradle</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17</a:t>
            </a:fld>
            <a:endParaRPr lang="en-US"/>
          </a:p>
        </p:txBody>
      </p:sp>
      <p:pic>
        <p:nvPicPr>
          <p:cNvPr id="8" name="Picture 7" descr="Screenshot from 2019-10-31 19-02-38"/>
          <p:cNvPicPr>
            <a:picLocks noChangeAspect="1"/>
          </p:cNvPicPr>
          <p:nvPr/>
        </p:nvPicPr>
        <p:blipFill>
          <a:blip r:embed="rId2"/>
          <a:stretch>
            <a:fillRect/>
          </a:stretch>
        </p:blipFill>
        <p:spPr>
          <a:xfrm>
            <a:off x="927735" y="2157730"/>
            <a:ext cx="10761980" cy="2910205"/>
          </a:xfrm>
          <a:prstGeom prst="rect">
            <a:avLst/>
          </a:prstGeom>
        </p:spPr>
      </p:pic>
      <p:sp>
        <p:nvSpPr>
          <p:cNvPr id="9" name="Rectangle 8"/>
          <p:cNvSpPr/>
          <p:nvPr/>
        </p:nvSpPr>
        <p:spPr>
          <a:xfrm>
            <a:off x="1381760" y="4413250"/>
            <a:ext cx="8428355" cy="345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927735" y="5753100"/>
            <a:ext cx="8074025" cy="368300"/>
          </a:xfrm>
          <a:prstGeom prst="rect">
            <a:avLst/>
          </a:prstGeom>
          <a:noFill/>
        </p:spPr>
        <p:txBody>
          <a:bodyPr wrap="square" rtlCol="0">
            <a:spAutoFit/>
          </a:bodyPr>
          <a:lstStyle/>
          <a:p>
            <a:pPr algn="l"/>
            <a:r>
              <a:rPr lang="en-US"/>
              <a:t>implementation "androidx.recyclerview:recyclerview:1.0.0"</a:t>
            </a:r>
          </a:p>
        </p:txBody>
      </p:sp>
      <p:sp>
        <p:nvSpPr>
          <p:cNvPr id="11" name="Text Box 10"/>
          <p:cNvSpPr txBox="1"/>
          <p:nvPr/>
        </p:nvSpPr>
        <p:spPr>
          <a:xfrm>
            <a:off x="927735" y="5226685"/>
            <a:ext cx="4629150" cy="368300"/>
          </a:xfrm>
          <a:prstGeom prst="rect">
            <a:avLst/>
          </a:prstGeom>
          <a:noFill/>
        </p:spPr>
        <p:txBody>
          <a:bodyPr wrap="none" rtlCol="0">
            <a:spAutoFit/>
          </a:bodyPr>
          <a:lstStyle/>
          <a:p>
            <a:r>
              <a:rPr lang="en-US" altLang="en-US" b="1"/>
              <a:t>Copy and paste in build.gradle file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2. Add RecyclerView in XML</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18</a:t>
            </a:fld>
            <a:endParaRPr lang="en-US"/>
          </a:p>
        </p:txBody>
      </p:sp>
      <p:pic>
        <p:nvPicPr>
          <p:cNvPr id="6" name="Picture 5" descr="Screenshot from 2019-04-14 09-32-07"/>
          <p:cNvPicPr>
            <a:picLocks noChangeAspect="1"/>
          </p:cNvPicPr>
          <p:nvPr/>
        </p:nvPicPr>
        <p:blipFill>
          <a:blip r:embed="rId2"/>
          <a:stretch>
            <a:fillRect/>
          </a:stretch>
        </p:blipFill>
        <p:spPr>
          <a:xfrm>
            <a:off x="276860" y="1891665"/>
            <a:ext cx="10512425" cy="4241800"/>
          </a:xfrm>
          <a:prstGeom prst="rect">
            <a:avLst/>
          </a:prstGeom>
        </p:spPr>
      </p:pic>
      <p:pic>
        <p:nvPicPr>
          <p:cNvPr id="7" name="Picture 6" descr="Screenshot from 2019-04-14 09-32-15"/>
          <p:cNvPicPr>
            <a:picLocks noChangeAspect="1"/>
          </p:cNvPicPr>
          <p:nvPr/>
        </p:nvPicPr>
        <p:blipFill>
          <a:blip r:embed="rId3"/>
          <a:stretch>
            <a:fillRect/>
          </a:stretch>
        </p:blipFill>
        <p:spPr>
          <a:xfrm>
            <a:off x="7290435" y="2766695"/>
            <a:ext cx="4733290" cy="310959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3. Add another layout file</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19</a:t>
            </a:fld>
            <a:endParaRPr lang="en-US"/>
          </a:p>
        </p:txBody>
      </p:sp>
      <p:sp>
        <p:nvSpPr>
          <p:cNvPr id="7" name="Content Placeholder 6"/>
          <p:cNvSpPr>
            <a:spLocks noGrp="1"/>
          </p:cNvSpPr>
          <p:nvPr>
            <p:ph idx="1"/>
          </p:nvPr>
        </p:nvSpPr>
        <p:spPr>
          <a:xfrm>
            <a:off x="676910" y="1702435"/>
            <a:ext cx="10753725" cy="4075430"/>
          </a:xfrm>
        </p:spPr>
        <p:txBody>
          <a:bodyPr/>
          <a:lstStyle/>
          <a:p>
            <a:pPr marL="0" indent="0">
              <a:buNone/>
            </a:pPr>
            <a:r>
              <a:rPr lang="en-US" altLang="en-US" sz="1800"/>
              <a:t>go to </a:t>
            </a:r>
            <a:r>
              <a:rPr lang="en-US" altLang="en-US" sz="1800" b="1"/>
              <a:t>res-&gt;layout-&gt; right click</a:t>
            </a:r>
            <a:r>
              <a:rPr lang="en-US" altLang="en-US" sz="1800"/>
              <a:t> and click new and create a </a:t>
            </a:r>
            <a:r>
              <a:rPr lang="en-US" altLang="en-US" sz="1800" b="1"/>
              <a:t>layout resource file.</a:t>
            </a:r>
          </a:p>
          <a:p>
            <a:pPr marL="0" indent="0">
              <a:buNone/>
            </a:pPr>
            <a:r>
              <a:rPr lang="en-US" altLang="en-US" sz="1800"/>
              <a:t>For now give a name as </a:t>
            </a:r>
            <a:r>
              <a:rPr lang="en-US" altLang="en-US" sz="1800" b="1"/>
              <a:t>contact </a:t>
            </a:r>
            <a:r>
              <a:rPr lang="en-US" altLang="en-US" sz="1800"/>
              <a:t>using </a:t>
            </a:r>
            <a:r>
              <a:rPr lang="en-US" altLang="en-US" sz="1800" b="1"/>
              <a:t>constraint layout ( or any other layout)</a:t>
            </a:r>
          </a:p>
        </p:txBody>
      </p:sp>
      <p:pic>
        <p:nvPicPr>
          <p:cNvPr id="9" name="Picture 8" descr="Screenshot from 2019-10-31 19-24-50"/>
          <p:cNvPicPr>
            <a:picLocks noChangeAspect="1"/>
          </p:cNvPicPr>
          <p:nvPr/>
        </p:nvPicPr>
        <p:blipFill>
          <a:blip r:embed="rId2"/>
          <a:stretch>
            <a:fillRect/>
          </a:stretch>
        </p:blipFill>
        <p:spPr>
          <a:xfrm>
            <a:off x="257810" y="2653665"/>
            <a:ext cx="11818620" cy="248539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sym typeface="+mn-ea"/>
              </a:rPr>
              <a:t>ListView</a:t>
            </a:r>
            <a:endParaRPr lang="en-US" dirty="0"/>
          </a:p>
        </p:txBody>
      </p:sp>
      <p:sp>
        <p:nvSpPr>
          <p:cNvPr id="3" name="Content Placeholder 2"/>
          <p:cNvSpPr>
            <a:spLocks noGrp="1"/>
          </p:cNvSpPr>
          <p:nvPr>
            <p:ph idx="1"/>
          </p:nvPr>
        </p:nvSpPr>
        <p:spPr/>
        <p:txBody>
          <a:bodyPr>
            <a:normAutofit fontScale="85000" lnSpcReduction="20000"/>
          </a:bodyPr>
          <a:lstStyle/>
          <a:p>
            <a:r>
              <a:rPr lang="en-US" dirty="0"/>
              <a:t>In Android, a </a:t>
            </a:r>
            <a:r>
              <a:rPr lang="en-US" dirty="0" err="1"/>
              <a:t>ListView</a:t>
            </a:r>
            <a:r>
              <a:rPr lang="en-US" dirty="0"/>
              <a:t> is a view group that displays a list of scrollable items. It is a commonly used UI component in Android app development for showing a list of data items, such as contacts, emails, or photos.</a:t>
            </a:r>
          </a:p>
          <a:p>
            <a:r>
              <a:rPr lang="en-US" dirty="0"/>
              <a:t>To use a </a:t>
            </a:r>
            <a:r>
              <a:rPr lang="en-US" dirty="0" err="1"/>
              <a:t>ListView</a:t>
            </a:r>
            <a:r>
              <a:rPr lang="en-US" dirty="0"/>
              <a:t> in your Android app, you typically follow these steps:</a:t>
            </a:r>
          </a:p>
          <a:p>
            <a:pPr marL="457200" indent="-457200">
              <a:buFont typeface="+mj-lt"/>
              <a:buAutoNum type="arabicPeriod"/>
            </a:pPr>
            <a:r>
              <a:rPr lang="en-US" dirty="0"/>
              <a:t>Add a </a:t>
            </a:r>
            <a:r>
              <a:rPr lang="en-US" dirty="0" err="1"/>
              <a:t>ListView</a:t>
            </a:r>
            <a:r>
              <a:rPr lang="en-US" dirty="0"/>
              <a:t> to your app's layout XML file, either by dragging it from the palette in Android Studio or by manually adding it to the layout XML code.</a:t>
            </a:r>
          </a:p>
          <a:p>
            <a:pPr marL="457200" indent="-457200">
              <a:buFont typeface="+mj-lt"/>
              <a:buAutoNum type="arabicPeriod"/>
            </a:pPr>
            <a:r>
              <a:rPr lang="en-US" dirty="0"/>
              <a:t>Create an adapter that provides the data to the </a:t>
            </a:r>
            <a:r>
              <a:rPr lang="en-US" dirty="0" err="1"/>
              <a:t>ListView</a:t>
            </a:r>
            <a:r>
              <a:rPr lang="en-US" dirty="0"/>
              <a:t>. The adapter is responsible for creating a view for each item in the list and binding data to the views. There are different types of adapters available in Android, such as </a:t>
            </a:r>
            <a:r>
              <a:rPr lang="en-US" dirty="0" err="1"/>
              <a:t>ArrayAdapter</a:t>
            </a:r>
            <a:r>
              <a:rPr lang="en-US" dirty="0"/>
              <a:t>, </a:t>
            </a:r>
            <a:r>
              <a:rPr lang="en-US" dirty="0" err="1"/>
              <a:t>CursorAdapter</a:t>
            </a:r>
            <a:r>
              <a:rPr lang="en-US" dirty="0"/>
              <a:t>, and </a:t>
            </a:r>
            <a:r>
              <a:rPr lang="en-US" dirty="0" err="1"/>
              <a:t>BaseAdapter</a:t>
            </a:r>
            <a:r>
              <a:rPr lang="en-US" dirty="0"/>
              <a:t>.</a:t>
            </a:r>
          </a:p>
          <a:p>
            <a:pPr marL="457200" indent="-457200">
              <a:buFont typeface="+mj-lt"/>
              <a:buAutoNum type="arabicPeriod"/>
            </a:pPr>
            <a:r>
              <a:rPr lang="en-US" dirty="0"/>
              <a:t>Set the adapter for the </a:t>
            </a:r>
            <a:r>
              <a:rPr lang="en-US" dirty="0" err="1"/>
              <a:t>ListView</a:t>
            </a:r>
            <a:r>
              <a:rPr lang="en-US" dirty="0"/>
              <a:t> using the </a:t>
            </a:r>
            <a:r>
              <a:rPr lang="en-US" dirty="0" err="1"/>
              <a:t>setAdapter</a:t>
            </a:r>
            <a:r>
              <a:rPr lang="en-US" dirty="0"/>
              <a:t>() method. This tells the </a:t>
            </a:r>
            <a:r>
              <a:rPr lang="en-US" dirty="0" err="1"/>
              <a:t>ListView</a:t>
            </a:r>
            <a:r>
              <a:rPr lang="en-US" dirty="0"/>
              <a:t> to use the adapter to populate its content.</a:t>
            </a:r>
          </a:p>
          <a:p>
            <a:pPr marL="457200" indent="-457200">
              <a:buFont typeface="+mj-lt"/>
              <a:buAutoNum type="arabicPeriod"/>
            </a:pPr>
            <a:r>
              <a:rPr lang="en-US" dirty="0"/>
              <a:t>Optionally, you can add event listeners to the </a:t>
            </a:r>
            <a:r>
              <a:rPr lang="en-US" dirty="0" err="1"/>
              <a:t>ListView</a:t>
            </a:r>
            <a:r>
              <a:rPr lang="en-US" dirty="0"/>
              <a:t> to handle user interactions, such as tapping on an item in the list.</a:t>
            </a:r>
          </a:p>
          <a:p>
            <a:endParaRPr lang="en-US" dirty="0"/>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40" y="88265"/>
            <a:ext cx="9403080" cy="852170"/>
          </a:xfrm>
        </p:spPr>
        <p:txBody>
          <a:bodyPr>
            <a:normAutofit/>
          </a:bodyPr>
          <a:lstStyle/>
          <a:p>
            <a:r>
              <a:rPr lang="en-US" altLang="en-US"/>
              <a:t>3. Using circular image view</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20</a:t>
            </a:fld>
            <a:endParaRPr lang="en-US"/>
          </a:p>
        </p:txBody>
      </p:sp>
      <p:pic>
        <p:nvPicPr>
          <p:cNvPr id="3" name="Picture 2" descr="Screenshot from 2019-10-31 20-18-55"/>
          <p:cNvPicPr>
            <a:picLocks noChangeAspect="1"/>
          </p:cNvPicPr>
          <p:nvPr/>
        </p:nvPicPr>
        <p:blipFill>
          <a:blip r:embed="rId2"/>
          <a:stretch>
            <a:fillRect/>
          </a:stretch>
        </p:blipFill>
        <p:spPr>
          <a:xfrm>
            <a:off x="621030" y="940435"/>
            <a:ext cx="10949305" cy="4440555"/>
          </a:xfrm>
          <a:prstGeom prst="rect">
            <a:avLst/>
          </a:prstGeom>
        </p:spPr>
      </p:pic>
      <p:sp>
        <p:nvSpPr>
          <p:cNvPr id="7" name="Text Box 6"/>
          <p:cNvSpPr txBox="1"/>
          <p:nvPr/>
        </p:nvSpPr>
        <p:spPr>
          <a:xfrm>
            <a:off x="825500" y="5712460"/>
            <a:ext cx="7938770" cy="398780"/>
          </a:xfrm>
          <a:prstGeom prst="rect">
            <a:avLst/>
          </a:prstGeom>
          <a:noFill/>
        </p:spPr>
        <p:txBody>
          <a:bodyPr wrap="square" rtlCol="0">
            <a:spAutoFit/>
          </a:bodyPr>
          <a:lstStyle/>
          <a:p>
            <a:pPr algn="l"/>
            <a:r>
              <a:rPr lang="en-US" sz="2000"/>
              <a:t>implementation 'de.hdodenhof:circleimageview:3.0.1'</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40" y="88265"/>
            <a:ext cx="9403080" cy="852170"/>
          </a:xfrm>
        </p:spPr>
        <p:txBody>
          <a:bodyPr>
            <a:normAutofit/>
          </a:bodyPr>
          <a:lstStyle/>
          <a:p>
            <a:r>
              <a:rPr lang="en-US" altLang="en-US"/>
              <a:t>3. Using circular image view</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21</a:t>
            </a:fld>
            <a:endParaRPr lang="en-US"/>
          </a:p>
        </p:txBody>
      </p:sp>
      <p:pic>
        <p:nvPicPr>
          <p:cNvPr id="6" name="Picture 5" descr="Screenshot from 2019-10-31 19-27-10"/>
          <p:cNvPicPr>
            <a:picLocks noChangeAspect="1"/>
          </p:cNvPicPr>
          <p:nvPr/>
        </p:nvPicPr>
        <p:blipFill>
          <a:blip r:embed="rId2"/>
          <a:stretch>
            <a:fillRect/>
          </a:stretch>
        </p:blipFill>
        <p:spPr>
          <a:xfrm>
            <a:off x="1031240" y="895350"/>
            <a:ext cx="9298305" cy="5516880"/>
          </a:xfrm>
          <a:prstGeom prst="rect">
            <a:avLst/>
          </a:prstGeom>
        </p:spPr>
      </p:pic>
      <p:sp>
        <p:nvSpPr>
          <p:cNvPr id="9" name="Rectangle 8"/>
          <p:cNvSpPr/>
          <p:nvPr/>
        </p:nvSpPr>
        <p:spPr>
          <a:xfrm>
            <a:off x="1466215" y="2357755"/>
            <a:ext cx="5532120" cy="2959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859" y="14393"/>
            <a:ext cx="10772775" cy="1658198"/>
          </a:xfrm>
        </p:spPr>
        <p:txBody>
          <a:bodyPr/>
          <a:lstStyle/>
          <a:p>
            <a:r>
              <a:rPr lang="en-US" altLang="en-US"/>
              <a:t>4. Create a model class</a:t>
            </a:r>
          </a:p>
        </p:txBody>
      </p:sp>
      <p:sp>
        <p:nvSpPr>
          <p:cNvPr id="3" name="Content Placeholder 2"/>
          <p:cNvSpPr>
            <a:spLocks noGrp="1"/>
          </p:cNvSpPr>
          <p:nvPr>
            <p:ph idx="1"/>
          </p:nvPr>
        </p:nvSpPr>
        <p:spPr>
          <a:xfrm>
            <a:off x="685546" y="1062355"/>
            <a:ext cx="10753725" cy="3766185"/>
          </a:xfrm>
        </p:spPr>
        <p:txBody>
          <a:bodyPr/>
          <a:lstStyle/>
          <a:p>
            <a:r>
              <a:rPr lang="en-US" altLang="en-US" sz="2000"/>
              <a:t>create a class named </a:t>
            </a:r>
            <a:r>
              <a:rPr lang="en-US" altLang="en-US" sz="2000" b="1"/>
              <a:t>Contacts.java.</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22</a:t>
            </a:fld>
            <a:endParaRPr lang="en-US"/>
          </a:p>
        </p:txBody>
      </p:sp>
      <p:pic>
        <p:nvPicPr>
          <p:cNvPr id="8" name="Picture 7" descr="Screenshot from 2019-10-31 19-41-24"/>
          <p:cNvPicPr>
            <a:picLocks noChangeAspect="1"/>
          </p:cNvPicPr>
          <p:nvPr/>
        </p:nvPicPr>
        <p:blipFill>
          <a:blip r:embed="rId2"/>
          <a:stretch>
            <a:fillRect/>
          </a:stretch>
        </p:blipFill>
        <p:spPr>
          <a:xfrm>
            <a:off x="964565" y="1508125"/>
            <a:ext cx="9675495" cy="513270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sz="4400"/>
              <a:t>5</a:t>
            </a:r>
            <a:r>
              <a:rPr lang="en-US" altLang="en-US" sz="4400"/>
              <a:t>. Create an </a:t>
            </a:r>
            <a:r>
              <a:rPr lang="en-US" altLang="en-US" sz="4400" b="1"/>
              <a:t>Adapter </a:t>
            </a:r>
            <a:r>
              <a:rPr lang="en-US" altLang="en-US" sz="4400"/>
              <a:t>for Contact class and add ViewHolder class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23</a:t>
            </a:fld>
            <a:endParaRPr lang="en-US"/>
          </a:p>
        </p:txBody>
      </p:sp>
      <p:pic>
        <p:nvPicPr>
          <p:cNvPr id="6" name="Picture 5" descr="Screenshot from 2019-04-14 16-39-15"/>
          <p:cNvPicPr>
            <a:picLocks noChangeAspect="1"/>
          </p:cNvPicPr>
          <p:nvPr/>
        </p:nvPicPr>
        <p:blipFill>
          <a:blip r:embed="rId2"/>
          <a:stretch>
            <a:fillRect/>
          </a:stretch>
        </p:blipFill>
        <p:spPr>
          <a:xfrm>
            <a:off x="433070" y="2011680"/>
            <a:ext cx="10888345" cy="4400550"/>
          </a:xfrm>
          <a:prstGeom prst="rect">
            <a:avLst/>
          </a:prstGeom>
        </p:spPr>
      </p:pic>
      <p:sp>
        <p:nvSpPr>
          <p:cNvPr id="7" name="Text Box 6"/>
          <p:cNvSpPr txBox="1"/>
          <p:nvPr/>
        </p:nvSpPr>
        <p:spPr>
          <a:xfrm>
            <a:off x="6171565" y="2011680"/>
            <a:ext cx="1612265" cy="368300"/>
          </a:xfrm>
          <a:prstGeom prst="rect">
            <a:avLst/>
          </a:prstGeom>
          <a:noFill/>
        </p:spPr>
        <p:txBody>
          <a:bodyPr wrap="none" rtlCol="0">
            <a:spAutoFit/>
          </a:bodyPr>
          <a:lstStyle/>
          <a:p>
            <a:r>
              <a:rPr lang="en-US" altLang="en-US" b="1"/>
              <a:t>Inner Class</a:t>
            </a:r>
          </a:p>
        </p:txBody>
      </p:sp>
      <p:cxnSp>
        <p:nvCxnSpPr>
          <p:cNvPr id="8" name="Straight Arrow Connector 7"/>
          <p:cNvCxnSpPr>
            <a:stCxn id="7" idx="1"/>
          </p:cNvCxnSpPr>
          <p:nvPr/>
        </p:nvCxnSpPr>
        <p:spPr>
          <a:xfrm flipH="1">
            <a:off x="5131435" y="2195830"/>
            <a:ext cx="10401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630" y="65405"/>
            <a:ext cx="10772775" cy="1193800"/>
          </a:xfrm>
        </p:spPr>
        <p:txBody>
          <a:bodyPr/>
          <a:lstStyle/>
          <a:p>
            <a:r>
              <a:rPr lang="" altLang="en-US" sz="3200"/>
              <a:t>6</a:t>
            </a:r>
            <a:r>
              <a:rPr lang="en-US" altLang="en-US" sz="3200"/>
              <a:t>. Extend the ViewHolder class in Adapter class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24</a:t>
            </a:fld>
            <a:endParaRPr lang="en-US"/>
          </a:p>
        </p:txBody>
      </p:sp>
      <p:pic>
        <p:nvPicPr>
          <p:cNvPr id="6" name="Picture 5" descr="Screenshot from 2019-04-14 16-41-30"/>
          <p:cNvPicPr>
            <a:picLocks noChangeAspect="1"/>
          </p:cNvPicPr>
          <p:nvPr/>
        </p:nvPicPr>
        <p:blipFill>
          <a:blip r:embed="rId2"/>
          <a:stretch>
            <a:fillRect/>
          </a:stretch>
        </p:blipFill>
        <p:spPr>
          <a:xfrm>
            <a:off x="483870" y="900430"/>
            <a:ext cx="10387965" cy="5928360"/>
          </a:xfrm>
          <a:prstGeom prst="rect">
            <a:avLst/>
          </a:prstGeom>
        </p:spPr>
      </p:pic>
      <p:sp>
        <p:nvSpPr>
          <p:cNvPr id="7" name="Rectangle 6"/>
          <p:cNvSpPr/>
          <p:nvPr/>
        </p:nvSpPr>
        <p:spPr>
          <a:xfrm>
            <a:off x="3609975" y="900430"/>
            <a:ext cx="7019290" cy="283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4090035" y="1168400"/>
            <a:ext cx="4739005" cy="2889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sz="4400"/>
              <a:t>7</a:t>
            </a:r>
            <a:r>
              <a:rPr lang="en-US" altLang="en-US" sz="4400"/>
              <a:t>. Create a constructor of adapter class</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25</a:t>
            </a:fld>
            <a:endParaRPr lang="en-US"/>
          </a:p>
        </p:txBody>
      </p:sp>
      <p:pic>
        <p:nvPicPr>
          <p:cNvPr id="6" name="Picture 5" descr="Screenshot from 2019-04-14 16-45-22"/>
          <p:cNvPicPr>
            <a:picLocks noChangeAspect="1"/>
          </p:cNvPicPr>
          <p:nvPr/>
        </p:nvPicPr>
        <p:blipFill>
          <a:blip r:embed="rId2"/>
          <a:stretch>
            <a:fillRect/>
          </a:stretch>
        </p:blipFill>
        <p:spPr>
          <a:xfrm>
            <a:off x="685800" y="1833245"/>
            <a:ext cx="10789920" cy="4410075"/>
          </a:xfrm>
          <a:prstGeom prst="rect">
            <a:avLst/>
          </a:prstGeom>
        </p:spPr>
      </p:pic>
      <p:sp>
        <p:nvSpPr>
          <p:cNvPr id="7" name="Rectangle 6"/>
          <p:cNvSpPr/>
          <p:nvPr/>
        </p:nvSpPr>
        <p:spPr>
          <a:xfrm>
            <a:off x="1090930" y="2273300"/>
            <a:ext cx="8009255" cy="1635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 y="55880"/>
            <a:ext cx="9179560" cy="954405"/>
          </a:xfrm>
        </p:spPr>
        <p:txBody>
          <a:bodyPr>
            <a:normAutofit/>
          </a:bodyPr>
          <a:lstStyle/>
          <a:p>
            <a:r>
              <a:rPr lang="" altLang="en-US" sz="4400"/>
              <a:t>8</a:t>
            </a:r>
            <a:r>
              <a:rPr lang="en-US" altLang="en-US" sz="4400"/>
              <a:t>. Override 3 methods of ViewHolder</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26</a:t>
            </a:fld>
            <a:endParaRPr lang="en-US"/>
          </a:p>
        </p:txBody>
      </p:sp>
      <p:pic>
        <p:nvPicPr>
          <p:cNvPr id="6" name="Picture 5" descr="Screenshot from 2019-10-31 19-54-48"/>
          <p:cNvPicPr>
            <a:picLocks noChangeAspect="1"/>
          </p:cNvPicPr>
          <p:nvPr/>
        </p:nvPicPr>
        <p:blipFill>
          <a:blip r:embed="rId2"/>
          <a:stretch>
            <a:fillRect/>
          </a:stretch>
        </p:blipFill>
        <p:spPr>
          <a:xfrm>
            <a:off x="457835" y="995680"/>
            <a:ext cx="11231880" cy="486600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420" y="204470"/>
            <a:ext cx="8933180" cy="852170"/>
          </a:xfrm>
        </p:spPr>
        <p:txBody>
          <a:bodyPr>
            <a:normAutofit/>
          </a:bodyPr>
          <a:lstStyle/>
          <a:p>
            <a:r>
              <a:rPr lang="" altLang="en-US"/>
              <a:t>9</a:t>
            </a:r>
            <a:r>
              <a:rPr lang="en-US" altLang="en-US"/>
              <a:t>. MainActivity</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27</a:t>
            </a:fld>
            <a:endParaRPr lang="en-US"/>
          </a:p>
        </p:txBody>
      </p:sp>
      <p:pic>
        <p:nvPicPr>
          <p:cNvPr id="7" name="Picture 6" descr="Screenshot from 2019-10-31 20-12-52"/>
          <p:cNvPicPr>
            <a:picLocks noChangeAspect="1"/>
          </p:cNvPicPr>
          <p:nvPr/>
        </p:nvPicPr>
        <p:blipFill>
          <a:blip r:embed="rId2"/>
          <a:stretch>
            <a:fillRect/>
          </a:stretch>
        </p:blipFill>
        <p:spPr>
          <a:xfrm>
            <a:off x="185420" y="1247140"/>
            <a:ext cx="12004675" cy="46291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55" y="86360"/>
            <a:ext cx="8728075" cy="458470"/>
          </a:xfrm>
        </p:spPr>
        <p:txBody>
          <a:bodyPr>
            <a:normAutofit fontScale="90000"/>
          </a:bodyPr>
          <a:lstStyle/>
          <a:p>
            <a:r>
              <a:rPr lang="en-US" altLang="en-US" sz="4400"/>
              <a:t>Displaying Contacts in gridLayout</a:t>
            </a: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28</a:t>
            </a:fld>
            <a:endParaRPr lang="en-US"/>
          </a:p>
        </p:txBody>
      </p:sp>
      <p:sp>
        <p:nvSpPr>
          <p:cNvPr id="7" name="Text Box 6"/>
          <p:cNvSpPr txBox="1"/>
          <p:nvPr/>
        </p:nvSpPr>
        <p:spPr>
          <a:xfrm>
            <a:off x="9106535" y="853440"/>
            <a:ext cx="2752090" cy="922020"/>
          </a:xfrm>
          <a:prstGeom prst="rect">
            <a:avLst/>
          </a:prstGeom>
          <a:noFill/>
        </p:spPr>
        <p:txBody>
          <a:bodyPr wrap="none" rtlCol="0">
            <a:spAutoFit/>
          </a:bodyPr>
          <a:lstStyle/>
          <a:p>
            <a:r>
              <a:rPr lang="en-US" altLang="en-US" b="1" dirty="0"/>
              <a:t>Reduce the margin </a:t>
            </a:r>
          </a:p>
          <a:p>
            <a:r>
              <a:rPr lang="en-US" altLang="en-US" b="1" dirty="0"/>
              <a:t>		and </a:t>
            </a:r>
          </a:p>
          <a:p>
            <a:r>
              <a:rPr lang="en-US" altLang="en-US" b="1" dirty="0" err="1"/>
              <a:t>textsize</a:t>
            </a:r>
            <a:r>
              <a:rPr lang="en-US" altLang="en-US" b="1" dirty="0"/>
              <a:t> of </a:t>
            </a:r>
            <a:r>
              <a:rPr lang="en-US" altLang="en-US" b="1" dirty="0" err="1"/>
              <a:t>Textview</a:t>
            </a:r>
            <a:endParaRPr lang="en-US" altLang="en-US" b="1" dirty="0"/>
          </a:p>
        </p:txBody>
      </p:sp>
      <p:pic>
        <p:nvPicPr>
          <p:cNvPr id="8" name="Picture 7" descr="Screenshot_1572532154"/>
          <p:cNvPicPr>
            <a:picLocks noChangeAspect="1"/>
          </p:cNvPicPr>
          <p:nvPr/>
        </p:nvPicPr>
        <p:blipFill>
          <a:blip r:embed="rId3"/>
          <a:stretch>
            <a:fillRect/>
          </a:stretch>
        </p:blipFill>
        <p:spPr>
          <a:xfrm>
            <a:off x="494030" y="598170"/>
            <a:ext cx="8269605" cy="581406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90" y="185420"/>
            <a:ext cx="8354695" cy="577215"/>
          </a:xfrm>
        </p:spPr>
        <p:txBody>
          <a:bodyPr>
            <a:normAutofit fontScale="90000"/>
          </a:bodyPr>
          <a:lstStyle/>
          <a:p>
            <a:r>
              <a:rPr lang="en-US" altLang="en-US"/>
              <a:t>Code</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29</a:t>
            </a:fld>
            <a:endParaRPr lang="en-US"/>
          </a:p>
        </p:txBody>
      </p:sp>
      <p:pic>
        <p:nvPicPr>
          <p:cNvPr id="9" name="Picture 8" descr="Screenshot from 2019-10-31 20-15-16"/>
          <p:cNvPicPr>
            <a:picLocks noChangeAspect="1"/>
          </p:cNvPicPr>
          <p:nvPr/>
        </p:nvPicPr>
        <p:blipFill>
          <a:blip r:embed="rId2"/>
          <a:stretch>
            <a:fillRect/>
          </a:stretch>
        </p:blipFill>
        <p:spPr>
          <a:xfrm>
            <a:off x="15875" y="1122045"/>
            <a:ext cx="12075795" cy="4655820"/>
          </a:xfrm>
          <a:prstGeom prst="rect">
            <a:avLst/>
          </a:prstGeom>
        </p:spPr>
      </p:pic>
      <p:sp>
        <p:nvSpPr>
          <p:cNvPr id="10" name="Rectangle 9"/>
          <p:cNvSpPr/>
          <p:nvPr/>
        </p:nvSpPr>
        <p:spPr>
          <a:xfrm>
            <a:off x="925195" y="5074285"/>
            <a:ext cx="9250680" cy="310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sym typeface="+mn-ea"/>
              </a:rPr>
              <a:t>ListView</a:t>
            </a:r>
            <a:endParaRPr lang="en-US" dirty="0"/>
          </a:p>
        </p:txBody>
      </p:sp>
      <p:sp>
        <p:nvSpPr>
          <p:cNvPr id="3" name="Content Placeholder 2"/>
          <p:cNvSpPr>
            <a:spLocks noGrp="1"/>
          </p:cNvSpPr>
          <p:nvPr>
            <p:ph idx="1"/>
          </p:nvPr>
        </p:nvSpPr>
        <p:spPr/>
        <p:txBody>
          <a:bodyPr>
            <a:normAutofit fontScale="92500" lnSpcReduction="10000"/>
          </a:bodyPr>
          <a:lstStyle/>
          <a:p>
            <a:r>
              <a:rPr lang="en-US" dirty="0"/>
              <a:t>Here is a simple example of using a </a:t>
            </a:r>
            <a:r>
              <a:rPr lang="en-US" dirty="0" err="1"/>
              <a:t>ListView</a:t>
            </a:r>
            <a:r>
              <a:rPr lang="en-US" dirty="0"/>
              <a:t> in an Android app:</a:t>
            </a:r>
          </a:p>
          <a:p>
            <a:r>
              <a:rPr lang="en-US" dirty="0">
                <a:solidFill>
                  <a:srgbClr val="00B050"/>
                </a:solidFill>
              </a:rPr>
              <a:t>// In your activity's </a:t>
            </a:r>
            <a:r>
              <a:rPr lang="en-US" dirty="0" err="1">
                <a:solidFill>
                  <a:srgbClr val="00B050"/>
                </a:solidFill>
              </a:rPr>
              <a:t>onCreate</a:t>
            </a:r>
            <a:r>
              <a:rPr lang="en-US" dirty="0">
                <a:solidFill>
                  <a:srgbClr val="00B050"/>
                </a:solidFill>
              </a:rPr>
              <a:t>() method</a:t>
            </a:r>
          </a:p>
          <a:p>
            <a:r>
              <a:rPr lang="en-US" dirty="0" err="1">
                <a:solidFill>
                  <a:srgbClr val="00B050"/>
                </a:solidFill>
              </a:rPr>
              <a:t>ListView</a:t>
            </a:r>
            <a:r>
              <a:rPr lang="en-US" dirty="0">
                <a:solidFill>
                  <a:srgbClr val="00B050"/>
                </a:solidFill>
              </a:rPr>
              <a:t> </a:t>
            </a:r>
            <a:r>
              <a:rPr lang="en-US" dirty="0" err="1">
                <a:solidFill>
                  <a:srgbClr val="00B050"/>
                </a:solidFill>
              </a:rPr>
              <a:t>listView</a:t>
            </a:r>
            <a:r>
              <a:rPr lang="en-US" dirty="0">
                <a:solidFill>
                  <a:srgbClr val="00B050"/>
                </a:solidFill>
              </a:rPr>
              <a:t> = </a:t>
            </a:r>
            <a:r>
              <a:rPr lang="en-US" dirty="0" err="1">
                <a:solidFill>
                  <a:srgbClr val="00B050"/>
                </a:solidFill>
              </a:rPr>
              <a:t>findViewById</a:t>
            </a:r>
            <a:r>
              <a:rPr lang="en-US" dirty="0">
                <a:solidFill>
                  <a:srgbClr val="00B050"/>
                </a:solidFill>
              </a:rPr>
              <a:t>(</a:t>
            </a:r>
            <a:r>
              <a:rPr lang="en-US" dirty="0" err="1">
                <a:solidFill>
                  <a:srgbClr val="00B050"/>
                </a:solidFill>
              </a:rPr>
              <a:t>R.id.list_view</a:t>
            </a:r>
            <a:r>
              <a:rPr lang="en-US" dirty="0">
                <a:solidFill>
                  <a:srgbClr val="00B050"/>
                </a:solidFill>
              </a:rPr>
              <a:t>);</a:t>
            </a:r>
          </a:p>
          <a:p>
            <a:r>
              <a:rPr lang="en-US" dirty="0">
                <a:solidFill>
                  <a:srgbClr val="00B050"/>
                </a:solidFill>
              </a:rPr>
              <a:t>String[] items = {"Item 1", "Item 2", "Item 3"};</a:t>
            </a:r>
          </a:p>
          <a:p>
            <a:r>
              <a:rPr lang="en-US" dirty="0" err="1">
                <a:solidFill>
                  <a:srgbClr val="00B050"/>
                </a:solidFill>
              </a:rPr>
              <a:t>ArrayAdapter</a:t>
            </a:r>
            <a:r>
              <a:rPr lang="en-US" dirty="0">
                <a:solidFill>
                  <a:srgbClr val="00B050"/>
                </a:solidFill>
              </a:rPr>
              <a:t>&lt;String&gt; adapter = new </a:t>
            </a:r>
            <a:r>
              <a:rPr lang="en-US" dirty="0" err="1">
                <a:solidFill>
                  <a:srgbClr val="00B050"/>
                </a:solidFill>
              </a:rPr>
              <a:t>ArrayAdapter</a:t>
            </a:r>
            <a:r>
              <a:rPr lang="en-US" dirty="0">
                <a:solidFill>
                  <a:srgbClr val="00B050"/>
                </a:solidFill>
              </a:rPr>
              <a:t>&lt;&gt;(this, android.R.layout.simple_list_item_1, items);</a:t>
            </a:r>
          </a:p>
          <a:p>
            <a:r>
              <a:rPr lang="en-US" dirty="0" err="1">
                <a:solidFill>
                  <a:srgbClr val="00B050"/>
                </a:solidFill>
              </a:rPr>
              <a:t>listView.setAdapter</a:t>
            </a:r>
            <a:r>
              <a:rPr lang="en-US" dirty="0">
                <a:solidFill>
                  <a:srgbClr val="00B050"/>
                </a:solidFill>
              </a:rPr>
              <a:t>(adapter);</a:t>
            </a:r>
          </a:p>
          <a:p>
            <a:r>
              <a:rPr lang="en-US" dirty="0"/>
              <a:t>In this example, we create a </a:t>
            </a:r>
            <a:r>
              <a:rPr lang="en-US" dirty="0" err="1"/>
              <a:t>ListView</a:t>
            </a:r>
            <a:r>
              <a:rPr lang="en-US" dirty="0"/>
              <a:t> with the ID </a:t>
            </a:r>
            <a:r>
              <a:rPr lang="en-US" dirty="0" err="1"/>
              <a:t>list_view</a:t>
            </a:r>
            <a:r>
              <a:rPr lang="en-US" dirty="0"/>
              <a:t> in the layout XML file. We then create an array of string items and an </a:t>
            </a:r>
            <a:r>
              <a:rPr lang="en-US" dirty="0" err="1"/>
              <a:t>ArrayAdapter</a:t>
            </a:r>
            <a:r>
              <a:rPr lang="en-US" dirty="0"/>
              <a:t> to provide the data to the </a:t>
            </a:r>
            <a:r>
              <a:rPr lang="en-US" dirty="0" err="1"/>
              <a:t>ListView</a:t>
            </a:r>
            <a:r>
              <a:rPr lang="en-US" dirty="0"/>
              <a:t>. Finally, we set the adapter for the </a:t>
            </a:r>
            <a:r>
              <a:rPr lang="en-US" dirty="0" err="1"/>
              <a:t>ListView</a:t>
            </a:r>
            <a:r>
              <a:rPr lang="en-US" dirty="0"/>
              <a:t> using </a:t>
            </a:r>
            <a:r>
              <a:rPr lang="en-US" dirty="0" err="1"/>
              <a:t>setAdapter</a:t>
            </a:r>
            <a:r>
              <a:rPr lang="en-US" dirty="0"/>
              <a:t>().</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a:t>
            </a:fld>
            <a:endParaRPr lang="en-US"/>
          </a:p>
        </p:txBody>
      </p:sp>
    </p:spTree>
    <p:extLst>
      <p:ext uri="{BB962C8B-B14F-4D97-AF65-F5344CB8AC3E}">
        <p14:creationId xmlns:p14="http://schemas.microsoft.com/office/powerpoint/2010/main" val="2951501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800"/>
              <a:t>Displaying contacts horizontally</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30</a:t>
            </a:fld>
            <a:endParaRPr lang="en-US"/>
          </a:p>
        </p:txBody>
      </p:sp>
      <p:pic>
        <p:nvPicPr>
          <p:cNvPr id="6" name="Picture 5" descr="Screenshot from 2019-04-15 21-15-36"/>
          <p:cNvPicPr>
            <a:picLocks noChangeAspect="1"/>
          </p:cNvPicPr>
          <p:nvPr/>
        </p:nvPicPr>
        <p:blipFill>
          <a:blip r:embed="rId2"/>
          <a:stretch>
            <a:fillRect/>
          </a:stretch>
        </p:blipFill>
        <p:spPr>
          <a:xfrm>
            <a:off x="7064375" y="1667510"/>
            <a:ext cx="4069715" cy="2146935"/>
          </a:xfrm>
          <a:prstGeom prst="rect">
            <a:avLst/>
          </a:prstGeom>
        </p:spPr>
      </p:pic>
      <p:pic>
        <p:nvPicPr>
          <p:cNvPr id="7" name="Picture 6" descr="Screenshot from 2019-04-15 21-15-54"/>
          <p:cNvPicPr>
            <a:picLocks noChangeAspect="1"/>
          </p:cNvPicPr>
          <p:nvPr/>
        </p:nvPicPr>
        <p:blipFill>
          <a:blip r:embed="rId3"/>
          <a:stretch>
            <a:fillRect/>
          </a:stretch>
        </p:blipFill>
        <p:spPr>
          <a:xfrm>
            <a:off x="307975" y="1667510"/>
            <a:ext cx="6142990" cy="352361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Code</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31</a:t>
            </a:fld>
            <a:endParaRPr lang="en-US"/>
          </a:p>
        </p:txBody>
      </p:sp>
      <p:pic>
        <p:nvPicPr>
          <p:cNvPr id="6" name="Picture 5" descr="Screenshot from 2019-04-15 21-16-22"/>
          <p:cNvPicPr>
            <a:picLocks noChangeAspect="1"/>
          </p:cNvPicPr>
          <p:nvPr/>
        </p:nvPicPr>
        <p:blipFill>
          <a:blip r:embed="rId2"/>
          <a:stretch>
            <a:fillRect/>
          </a:stretch>
        </p:blipFill>
        <p:spPr>
          <a:xfrm>
            <a:off x="840105" y="3596005"/>
            <a:ext cx="10951845" cy="1464945"/>
          </a:xfrm>
          <a:prstGeom prst="rect">
            <a:avLst/>
          </a:prstGeom>
        </p:spPr>
      </p:pic>
      <p:sp>
        <p:nvSpPr>
          <p:cNvPr id="7" name="Text Box 6"/>
          <p:cNvSpPr txBox="1"/>
          <p:nvPr/>
        </p:nvSpPr>
        <p:spPr>
          <a:xfrm>
            <a:off x="1485900" y="2588260"/>
            <a:ext cx="7844155" cy="368300"/>
          </a:xfrm>
          <a:prstGeom prst="rect">
            <a:avLst/>
          </a:prstGeom>
          <a:noFill/>
        </p:spPr>
        <p:txBody>
          <a:bodyPr wrap="none" rtlCol="0">
            <a:spAutoFit/>
          </a:bodyPr>
          <a:lstStyle/>
          <a:p>
            <a:r>
              <a:rPr lang="en-US" altLang="en-US"/>
              <a:t>Make Sure you set </a:t>
            </a:r>
            <a:r>
              <a:rPr lang="en-US" altLang="en-US" b="1"/>
              <a:t>layout_width:wrap_content</a:t>
            </a:r>
            <a:r>
              <a:rPr lang="en-US" altLang="en-US"/>
              <a:t> in relative layout</a:t>
            </a:r>
          </a:p>
        </p:txBody>
      </p:sp>
      <p:sp>
        <p:nvSpPr>
          <p:cNvPr id="8" name="Rectangle 7"/>
          <p:cNvSpPr/>
          <p:nvPr/>
        </p:nvSpPr>
        <p:spPr>
          <a:xfrm>
            <a:off x="1157605" y="4389755"/>
            <a:ext cx="10634345" cy="5899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a:t>Displaying Contact details in another activity</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32</a:t>
            </a:fld>
            <a:endParaRPr lang="en-US"/>
          </a:p>
        </p:txBody>
      </p:sp>
      <p:pic>
        <p:nvPicPr>
          <p:cNvPr id="7" name="Content Placeholder 6" descr="Screenshot from 2019-04-14 17-12-14"/>
          <p:cNvPicPr>
            <a:picLocks noGrp="1" noChangeAspect="1"/>
          </p:cNvPicPr>
          <p:nvPr>
            <p:ph idx="1"/>
          </p:nvPr>
        </p:nvPicPr>
        <p:blipFill>
          <a:blip r:embed="rId2"/>
          <a:stretch>
            <a:fillRect/>
          </a:stretch>
        </p:blipFill>
        <p:spPr>
          <a:xfrm>
            <a:off x="2599055" y="1534160"/>
            <a:ext cx="2871470" cy="5106670"/>
          </a:xfrm>
          <a:prstGeom prst="rect">
            <a:avLst/>
          </a:prstGeom>
        </p:spPr>
      </p:pic>
      <p:pic>
        <p:nvPicPr>
          <p:cNvPr id="3" name="Picture 2" descr="Screenshot from 2019-04-14 22-04-47"/>
          <p:cNvPicPr>
            <a:picLocks noChangeAspect="1"/>
          </p:cNvPicPr>
          <p:nvPr/>
        </p:nvPicPr>
        <p:blipFill>
          <a:blip r:embed="rId3"/>
          <a:stretch>
            <a:fillRect/>
          </a:stretch>
        </p:blipFill>
        <p:spPr>
          <a:xfrm>
            <a:off x="7248525" y="1535430"/>
            <a:ext cx="2733675" cy="5231765"/>
          </a:xfrm>
          <a:prstGeom prst="rect">
            <a:avLst/>
          </a:prstGeom>
        </p:spPr>
      </p:pic>
      <p:sp>
        <p:nvSpPr>
          <p:cNvPr id="8" name="Right Arrow 7"/>
          <p:cNvSpPr/>
          <p:nvPr/>
        </p:nvSpPr>
        <p:spPr>
          <a:xfrm>
            <a:off x="5594350" y="3538220"/>
            <a:ext cx="1496695" cy="351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a:t>Adding click listener on ImageView in RecyclerView</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33</a:t>
            </a:fld>
            <a:endParaRPr lang="en-US"/>
          </a:p>
        </p:txBody>
      </p:sp>
      <p:pic>
        <p:nvPicPr>
          <p:cNvPr id="6" name="Picture 5" descr="Screenshot from 2019-04-14 22-03-38"/>
          <p:cNvPicPr>
            <a:picLocks noChangeAspect="1"/>
          </p:cNvPicPr>
          <p:nvPr/>
        </p:nvPicPr>
        <p:blipFill>
          <a:blip r:embed="rId2"/>
          <a:stretch>
            <a:fillRect/>
          </a:stretch>
        </p:blipFill>
        <p:spPr>
          <a:xfrm>
            <a:off x="805180" y="1648460"/>
            <a:ext cx="10058400" cy="4616450"/>
          </a:xfrm>
          <a:prstGeom prst="rect">
            <a:avLst/>
          </a:prstGeom>
        </p:spPr>
      </p:pic>
      <p:sp>
        <p:nvSpPr>
          <p:cNvPr id="7" name="Rectangle 6"/>
          <p:cNvSpPr/>
          <p:nvPr/>
        </p:nvSpPr>
        <p:spPr>
          <a:xfrm>
            <a:off x="1229360" y="3615055"/>
            <a:ext cx="8186420" cy="23482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Another Activity</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34</a:t>
            </a:fld>
            <a:endParaRPr lang="en-US"/>
          </a:p>
        </p:txBody>
      </p:sp>
      <p:pic>
        <p:nvPicPr>
          <p:cNvPr id="7" name="Picture 6" descr="Screenshot from 2019-04-14 22-04-06"/>
          <p:cNvPicPr>
            <a:picLocks noChangeAspect="1"/>
          </p:cNvPicPr>
          <p:nvPr/>
        </p:nvPicPr>
        <p:blipFill>
          <a:blip r:embed="rId2"/>
          <a:stretch>
            <a:fillRect/>
          </a:stretch>
        </p:blipFill>
        <p:spPr>
          <a:xfrm>
            <a:off x="1171575" y="1786890"/>
            <a:ext cx="8169275" cy="40894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sym typeface="+mn-ea"/>
              </a:rPr>
              <a:t>GridView</a:t>
            </a:r>
            <a:endParaRPr lang="en-US" dirty="0"/>
          </a:p>
        </p:txBody>
      </p:sp>
      <p:sp>
        <p:nvSpPr>
          <p:cNvPr id="3" name="Content Placeholder 2"/>
          <p:cNvSpPr>
            <a:spLocks noGrp="1"/>
          </p:cNvSpPr>
          <p:nvPr>
            <p:ph idx="1"/>
          </p:nvPr>
        </p:nvSpPr>
        <p:spPr/>
        <p:txBody>
          <a:bodyPr>
            <a:normAutofit fontScale="92500" lnSpcReduction="20000"/>
          </a:bodyPr>
          <a:lstStyle/>
          <a:p>
            <a:pPr>
              <a:buFont typeface="Arial" panose="02080604020202020204" pitchFamily="34" charset="0"/>
              <a:buChar char="•"/>
            </a:pPr>
            <a:r>
              <a:rPr lang="en-US" altLang="en-US" dirty="0"/>
              <a:t>In </a:t>
            </a:r>
            <a:r>
              <a:rPr lang="en-US" altLang="en-US" dirty="0" smtClean="0"/>
              <a:t>android, </a:t>
            </a:r>
            <a:r>
              <a:rPr lang="en-US" altLang="en-US" dirty="0" err="1"/>
              <a:t>GridView</a:t>
            </a:r>
            <a:r>
              <a:rPr lang="en-US" altLang="en-US" dirty="0"/>
              <a:t> is a view group that display items in two dimensional scrolling grid (rows and columns), the grid items are not necessarily predetermined but they are automatically inserted to the layout using a </a:t>
            </a:r>
            <a:r>
              <a:rPr lang="en-US" altLang="en-US" dirty="0" err="1"/>
              <a:t>ListAdapter</a:t>
            </a:r>
            <a:r>
              <a:rPr lang="en-US" altLang="en-US" dirty="0"/>
              <a:t>. Users can then select any grid item by clicking on it. </a:t>
            </a:r>
            <a:r>
              <a:rPr lang="en-US" altLang="en-US" dirty="0" err="1"/>
              <a:t>GridView</a:t>
            </a:r>
            <a:r>
              <a:rPr lang="en-US" altLang="en-US" dirty="0"/>
              <a:t> is default scrollable so we don’t need to use </a:t>
            </a:r>
            <a:r>
              <a:rPr lang="en-US" altLang="en-US" dirty="0" err="1"/>
              <a:t>ScrollView</a:t>
            </a:r>
            <a:r>
              <a:rPr lang="en-US" altLang="en-US" dirty="0"/>
              <a:t> or anything else with </a:t>
            </a:r>
            <a:r>
              <a:rPr lang="en-US" altLang="en-US" dirty="0" err="1"/>
              <a:t>GridView</a:t>
            </a:r>
            <a:r>
              <a:rPr lang="en-US" altLang="en-US" dirty="0"/>
              <a:t>.</a:t>
            </a:r>
          </a:p>
          <a:p>
            <a:pPr>
              <a:buFont typeface="Arial" panose="02080604020202020204" pitchFamily="34" charset="0"/>
              <a:buChar char="•"/>
            </a:pPr>
            <a:endParaRPr lang="en-US" altLang="en-US" dirty="0"/>
          </a:p>
          <a:p>
            <a:pPr>
              <a:buFont typeface="Arial" panose="02080604020202020204" pitchFamily="34" charset="0"/>
              <a:buChar char="•"/>
            </a:pPr>
            <a:r>
              <a:rPr lang="en-US" altLang="en-US" dirty="0" err="1"/>
              <a:t>GridView</a:t>
            </a:r>
            <a:r>
              <a:rPr lang="en-US" altLang="en-US" dirty="0"/>
              <a:t> is widely used in android applications. An example of </a:t>
            </a:r>
            <a:r>
              <a:rPr lang="en-US" altLang="en-US" dirty="0" err="1"/>
              <a:t>GridView</a:t>
            </a:r>
            <a:r>
              <a:rPr lang="en-US" altLang="en-US" dirty="0"/>
              <a:t> is your default Gallery, where you have number of images displayed using grid.</a:t>
            </a:r>
          </a:p>
          <a:p>
            <a:pPr>
              <a:buFont typeface="Arial" panose="02080604020202020204" pitchFamily="34" charset="0"/>
              <a:buChar char="•"/>
            </a:pPr>
            <a:endParaRPr lang="en-US" altLang="en-US" dirty="0"/>
          </a:p>
          <a:p>
            <a:pPr>
              <a:buFont typeface="Arial" panose="02080604020202020204" pitchFamily="34" charset="0"/>
              <a:buChar char="•"/>
            </a:pPr>
            <a:r>
              <a:rPr lang="en-US" altLang="en-US" dirty="0"/>
              <a:t>Adapter Is Used To Fill Data In </a:t>
            </a:r>
            <a:r>
              <a:rPr lang="en-US" altLang="en-US" dirty="0" err="1"/>
              <a:t>Gridview</a:t>
            </a:r>
            <a:r>
              <a:rPr lang="en-US" altLang="en-US" dirty="0"/>
              <a:t>: To fill the data in a </a:t>
            </a:r>
            <a:r>
              <a:rPr lang="en-US" altLang="en-US" dirty="0" err="1"/>
              <a:t>GridView</a:t>
            </a:r>
            <a:r>
              <a:rPr lang="en-US" altLang="en-US" dirty="0"/>
              <a:t> we simply use adapter and grid items are automatically inserted to a </a:t>
            </a:r>
            <a:r>
              <a:rPr lang="en-US" altLang="en-US" dirty="0" err="1"/>
              <a:t>GridView</a:t>
            </a:r>
            <a:r>
              <a:rPr lang="en-US" altLang="en-US" dirty="0"/>
              <a:t> using an Adapter which pulls the content from a source such as an </a:t>
            </a:r>
            <a:r>
              <a:rPr lang="en-US" altLang="en-US" dirty="0" err="1"/>
              <a:t>arraylist</a:t>
            </a:r>
            <a:r>
              <a:rPr lang="en-US" altLang="en-US" dirty="0"/>
              <a:t>, array or database. </a:t>
            </a:r>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4</a:t>
            </a:fld>
            <a:endParaRPr lang="en-US"/>
          </a:p>
        </p:txBody>
      </p:sp>
    </p:spTree>
    <p:extLst>
      <p:ext uri="{BB962C8B-B14F-4D97-AF65-F5344CB8AC3E}">
        <p14:creationId xmlns:p14="http://schemas.microsoft.com/office/powerpoint/2010/main" val="2512316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sym typeface="+mn-ea"/>
              </a:rPr>
              <a:t>GridView</a:t>
            </a:r>
            <a:endParaRPr lang="en-US" dirty="0"/>
          </a:p>
        </p:txBody>
      </p:sp>
      <p:sp>
        <p:nvSpPr>
          <p:cNvPr id="3" name="Content Placeholder 2"/>
          <p:cNvSpPr>
            <a:spLocks noGrp="1"/>
          </p:cNvSpPr>
          <p:nvPr>
            <p:ph idx="1"/>
          </p:nvPr>
        </p:nvSpPr>
        <p:spPr>
          <a:xfrm>
            <a:off x="676657" y="2011680"/>
            <a:ext cx="8706626" cy="3910556"/>
          </a:xfrm>
        </p:spPr>
        <p:txBody>
          <a:bodyPr>
            <a:normAutofit fontScale="77500" lnSpcReduction="20000"/>
          </a:bodyPr>
          <a:lstStyle/>
          <a:p>
            <a:pPr>
              <a:buFont typeface="Arial" panose="02080604020202020204" pitchFamily="34" charset="0"/>
              <a:buChar char="•"/>
            </a:pPr>
            <a:r>
              <a:rPr lang="en-US" b="1" dirty="0" err="1"/>
              <a:t>GridView</a:t>
            </a:r>
            <a:r>
              <a:rPr lang="en-US" b="1" dirty="0"/>
              <a:t> in Android Studio:</a:t>
            </a:r>
            <a:r>
              <a:rPr lang="en-US" dirty="0"/>
              <a:t> </a:t>
            </a:r>
            <a:r>
              <a:rPr lang="en-US" dirty="0" err="1"/>
              <a:t>Gridview</a:t>
            </a:r>
            <a:r>
              <a:rPr lang="en-US" dirty="0"/>
              <a:t> is present inside </a:t>
            </a:r>
            <a:r>
              <a:rPr lang="en-US" dirty="0" smtClean="0"/>
              <a:t>Legacy. </a:t>
            </a:r>
            <a:r>
              <a:rPr lang="en-US" dirty="0"/>
              <a:t>From there you can drag and drop on virtual mobile screen to create it. Alternatively you can also XML code to create it</a:t>
            </a:r>
            <a:r>
              <a:rPr lang="en-US" dirty="0" smtClean="0"/>
              <a:t>.</a:t>
            </a:r>
          </a:p>
          <a:p>
            <a:pPr>
              <a:buFont typeface="Arial" panose="02080604020202020204" pitchFamily="34" charset="0"/>
              <a:buChar char="•"/>
            </a:pPr>
            <a:r>
              <a:rPr lang="en-US" b="1" dirty="0"/>
              <a:t>Basic </a:t>
            </a:r>
            <a:r>
              <a:rPr lang="en-US" b="1" dirty="0" err="1"/>
              <a:t>GridView</a:t>
            </a:r>
            <a:r>
              <a:rPr lang="en-US" b="1" dirty="0"/>
              <a:t> code in XML</a:t>
            </a:r>
            <a:r>
              <a:rPr lang="en-US" b="1" dirty="0" smtClean="0"/>
              <a:t>:</a:t>
            </a:r>
            <a:br>
              <a:rPr lang="en-US" b="1" dirty="0" smtClean="0"/>
            </a:br>
            <a:endParaRPr lang="en-US" b="1" dirty="0" smtClean="0"/>
          </a:p>
          <a:p>
            <a:pPr>
              <a:buFont typeface="Arial" panose="02080604020202020204" pitchFamily="34" charset="0"/>
              <a:buChar char="•"/>
            </a:pPr>
            <a:endParaRPr lang="en-US" altLang="en-US" b="1" dirty="0"/>
          </a:p>
          <a:p>
            <a:pPr>
              <a:buFont typeface="Arial" panose="02080604020202020204" pitchFamily="34" charset="0"/>
              <a:buChar char="•"/>
            </a:pPr>
            <a:endParaRPr lang="en-US" altLang="en-US" b="1" dirty="0" smtClean="0"/>
          </a:p>
          <a:p>
            <a:pPr>
              <a:buFont typeface="Arial" panose="02080604020202020204" pitchFamily="34" charset="0"/>
              <a:buChar char="•"/>
            </a:pPr>
            <a:endParaRPr lang="en-US" altLang="en-US" b="1" dirty="0"/>
          </a:p>
          <a:p>
            <a:pPr>
              <a:buFont typeface="Arial" panose="02080604020202020204" pitchFamily="34" charset="0"/>
              <a:buChar char="•"/>
            </a:pPr>
            <a:endParaRPr lang="en-US" b="1" dirty="0" smtClean="0"/>
          </a:p>
          <a:p>
            <a:pPr>
              <a:buFont typeface="Arial" panose="02080604020202020204" pitchFamily="34" charset="0"/>
              <a:buChar char="•"/>
            </a:pPr>
            <a:r>
              <a:rPr lang="en-US" b="1" dirty="0" smtClean="0"/>
              <a:t>Important </a:t>
            </a:r>
            <a:r>
              <a:rPr lang="en-US" b="1" dirty="0"/>
              <a:t>Note:</a:t>
            </a:r>
            <a:r>
              <a:rPr lang="en-US" dirty="0"/>
              <a:t> </a:t>
            </a:r>
            <a:r>
              <a:rPr lang="en-US" dirty="0" err="1"/>
              <a:t>numColumns</a:t>
            </a:r>
            <a:r>
              <a:rPr lang="en-US" dirty="0"/>
              <a:t> property has to be specified otherwise </a:t>
            </a:r>
            <a:r>
              <a:rPr lang="en-US" dirty="0" err="1"/>
              <a:t>GridView</a:t>
            </a:r>
            <a:r>
              <a:rPr lang="en-US" dirty="0"/>
              <a:t> behaves like a ListView with just </a:t>
            </a:r>
            <a:r>
              <a:rPr lang="en-US" dirty="0" err="1"/>
              <a:t>singleChoice</a:t>
            </a:r>
            <a:r>
              <a:rPr lang="en-US" dirty="0"/>
              <a:t>. In the above image </a:t>
            </a:r>
            <a:r>
              <a:rPr lang="en-US" dirty="0" err="1"/>
              <a:t>numColumns</a:t>
            </a:r>
            <a:r>
              <a:rPr lang="en-US" dirty="0"/>
              <a:t> property specified that there is 3 columns to show, if we set it to </a:t>
            </a:r>
            <a:r>
              <a:rPr lang="en-US" dirty="0" err="1"/>
              <a:t>auto_fit</a:t>
            </a:r>
            <a:r>
              <a:rPr lang="en-US" dirty="0"/>
              <a:t> then it automatically display as many column as possible to fill the available space of the screen. Even if the phone is in portrait mode or landscape mode it automatically fill the whole space.</a:t>
            </a:r>
            <a:endParaRPr lang="en-US" altLang="en-US" dirty="0"/>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5</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78" y="3204528"/>
            <a:ext cx="3180058" cy="1389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4277" y="2186076"/>
            <a:ext cx="2085975"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512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ym typeface="+mn-ea"/>
              </a:rPr>
              <a:t>Attributes of </a:t>
            </a:r>
            <a:r>
              <a:rPr lang="en-US" altLang="en-US" dirty="0" err="1" smtClean="0">
                <a:sym typeface="+mn-ea"/>
              </a:rPr>
              <a:t>GridView</a:t>
            </a:r>
            <a:endParaRPr lang="en-US" dirty="0"/>
          </a:p>
        </p:txBody>
      </p:sp>
      <p:sp>
        <p:nvSpPr>
          <p:cNvPr id="3" name="Content Placeholder 2"/>
          <p:cNvSpPr>
            <a:spLocks noGrp="1"/>
          </p:cNvSpPr>
          <p:nvPr>
            <p:ph idx="1"/>
          </p:nvPr>
        </p:nvSpPr>
        <p:spPr>
          <a:xfrm>
            <a:off x="676657" y="2011680"/>
            <a:ext cx="10689250" cy="3978922"/>
          </a:xfrm>
        </p:spPr>
        <p:txBody>
          <a:bodyPr>
            <a:normAutofit lnSpcReduction="10000"/>
          </a:bodyPr>
          <a:lstStyle/>
          <a:p>
            <a:pPr>
              <a:buFont typeface="Arial" panose="02080604020202020204" pitchFamily="34" charset="0"/>
              <a:buChar char="•"/>
            </a:pPr>
            <a:r>
              <a:rPr lang="en-US" b="1" dirty="0"/>
              <a:t> </a:t>
            </a:r>
            <a:r>
              <a:rPr lang="en-US" b="1" dirty="0" smtClean="0"/>
              <a:t>id</a:t>
            </a:r>
            <a:r>
              <a:rPr lang="en-US" b="1" dirty="0"/>
              <a:t>:</a:t>
            </a:r>
            <a:r>
              <a:rPr lang="en-US" dirty="0"/>
              <a:t> id is used to uniquely identify a </a:t>
            </a:r>
            <a:r>
              <a:rPr lang="en-US" dirty="0" err="1" smtClean="0"/>
              <a:t>GridView</a:t>
            </a:r>
            <a:r>
              <a:rPr lang="en-US" dirty="0" smtClean="0"/>
              <a:t>.</a:t>
            </a:r>
          </a:p>
          <a:p>
            <a:pPr>
              <a:buFont typeface="Arial" panose="02080604020202020204" pitchFamily="34" charset="0"/>
              <a:buChar char="•"/>
            </a:pPr>
            <a:r>
              <a:rPr lang="en-US" b="1" dirty="0"/>
              <a:t> </a:t>
            </a:r>
            <a:r>
              <a:rPr lang="en-US" b="1" dirty="0" err="1" smtClean="0"/>
              <a:t>numColumns</a:t>
            </a:r>
            <a:r>
              <a:rPr lang="en-US" b="1" dirty="0"/>
              <a:t>:</a:t>
            </a:r>
            <a:r>
              <a:rPr lang="en-US" dirty="0"/>
              <a:t> </a:t>
            </a:r>
            <a:r>
              <a:rPr lang="en-US" dirty="0" err="1"/>
              <a:t>numColumn</a:t>
            </a:r>
            <a:r>
              <a:rPr lang="en-US" dirty="0"/>
              <a:t> define how many columns to show. It  may be a integer value, such as “5” or </a:t>
            </a:r>
            <a:r>
              <a:rPr lang="en-US" dirty="0" err="1" smtClean="0"/>
              <a:t>auto_fit</a:t>
            </a:r>
            <a:r>
              <a:rPr lang="en-US" dirty="0" smtClean="0"/>
              <a:t>. </a:t>
            </a:r>
            <a:r>
              <a:rPr lang="en-US" b="1" dirty="0" err="1" smtClean="0"/>
              <a:t>auto_fit</a:t>
            </a:r>
            <a:r>
              <a:rPr lang="en-US" dirty="0"/>
              <a:t>  is used to display as many columns as possible to fill the available space on the screen</a:t>
            </a:r>
            <a:r>
              <a:rPr lang="en-US" dirty="0" smtClean="0"/>
              <a:t>.</a:t>
            </a:r>
          </a:p>
          <a:p>
            <a:pPr>
              <a:buFont typeface="Arial" panose="02080604020202020204" pitchFamily="34" charset="0"/>
              <a:buChar char="•"/>
            </a:pPr>
            <a:r>
              <a:rPr lang="en-US" b="1" dirty="0" smtClean="0"/>
              <a:t> </a:t>
            </a:r>
            <a:r>
              <a:rPr lang="en-US" b="1" dirty="0" err="1" smtClean="0"/>
              <a:t>horizontalSpacing</a:t>
            </a:r>
            <a:r>
              <a:rPr lang="en-US" b="1" dirty="0"/>
              <a:t>:</a:t>
            </a:r>
            <a:r>
              <a:rPr lang="en-US" dirty="0"/>
              <a:t> </a:t>
            </a:r>
            <a:r>
              <a:rPr lang="en-US" dirty="0" err="1"/>
              <a:t>horizontalSpacing</a:t>
            </a:r>
            <a:r>
              <a:rPr lang="en-US" dirty="0"/>
              <a:t> property is used to define the default horizontal spacing between columns. This could be in pixel(</a:t>
            </a:r>
            <a:r>
              <a:rPr lang="en-US" dirty="0" err="1"/>
              <a:t>px</a:t>
            </a:r>
            <a:r>
              <a:rPr lang="en-US" dirty="0"/>
              <a:t>),density pixel(</a:t>
            </a:r>
            <a:r>
              <a:rPr lang="en-US" dirty="0" err="1"/>
              <a:t>dp</a:t>
            </a:r>
            <a:r>
              <a:rPr lang="en-US" dirty="0"/>
              <a:t>) or scale independent pixel(</a:t>
            </a:r>
            <a:r>
              <a:rPr lang="en-US" dirty="0" err="1"/>
              <a:t>sp</a:t>
            </a:r>
            <a:r>
              <a:rPr lang="en-US" dirty="0" smtClean="0"/>
              <a:t>).</a:t>
            </a:r>
          </a:p>
          <a:p>
            <a:pPr>
              <a:buFont typeface="Arial" panose="02080604020202020204" pitchFamily="34" charset="0"/>
              <a:buChar char="•"/>
            </a:pPr>
            <a:r>
              <a:rPr lang="en-US" b="1" dirty="0" smtClean="0"/>
              <a:t> </a:t>
            </a:r>
            <a:r>
              <a:rPr lang="en-US" b="1" dirty="0" err="1" smtClean="0"/>
              <a:t>verticalSpacing</a:t>
            </a:r>
            <a:r>
              <a:rPr lang="en-US" b="1" dirty="0"/>
              <a:t>:</a:t>
            </a:r>
            <a:r>
              <a:rPr lang="en-US" dirty="0"/>
              <a:t> </a:t>
            </a:r>
            <a:r>
              <a:rPr lang="en-US" dirty="0" err="1"/>
              <a:t>verticalSpacing</a:t>
            </a:r>
            <a:r>
              <a:rPr lang="en-US" dirty="0"/>
              <a:t> property used to define the default vertical spacing between rows. This should be in </a:t>
            </a:r>
            <a:r>
              <a:rPr lang="en-US" dirty="0" err="1"/>
              <a:t>px</a:t>
            </a:r>
            <a:r>
              <a:rPr lang="en-US" dirty="0"/>
              <a:t>, </a:t>
            </a:r>
            <a:r>
              <a:rPr lang="en-US" dirty="0" err="1"/>
              <a:t>dp</a:t>
            </a:r>
            <a:r>
              <a:rPr lang="en-US" dirty="0"/>
              <a:t> or sp</a:t>
            </a:r>
            <a:r>
              <a:rPr lang="en-US" dirty="0" smtClean="0"/>
              <a:t>.</a:t>
            </a:r>
          </a:p>
          <a:p>
            <a:pPr>
              <a:buFont typeface="Arial" panose="02080604020202020204" pitchFamily="34" charset="0"/>
              <a:buChar char="•"/>
            </a:pPr>
            <a:r>
              <a:rPr lang="en-US" b="1" dirty="0" smtClean="0"/>
              <a:t> </a:t>
            </a:r>
            <a:r>
              <a:rPr lang="en-US" b="1" dirty="0" err="1" smtClean="0"/>
              <a:t>columnWidth</a:t>
            </a:r>
            <a:r>
              <a:rPr lang="en-US" b="1" dirty="0"/>
              <a:t>:</a:t>
            </a:r>
            <a:r>
              <a:rPr lang="en-US" dirty="0"/>
              <a:t> </a:t>
            </a:r>
            <a:r>
              <a:rPr lang="en-US" dirty="0" err="1"/>
              <a:t>columnWidth</a:t>
            </a:r>
            <a:r>
              <a:rPr lang="en-US" dirty="0"/>
              <a:t> property specifies the fixed width of each column. This could be in </a:t>
            </a:r>
            <a:r>
              <a:rPr lang="en-US" dirty="0" err="1"/>
              <a:t>px</a:t>
            </a:r>
            <a:r>
              <a:rPr lang="en-US" dirty="0"/>
              <a:t>, </a:t>
            </a:r>
            <a:r>
              <a:rPr lang="en-US" dirty="0" err="1"/>
              <a:t>dp</a:t>
            </a:r>
            <a:r>
              <a:rPr lang="en-US" dirty="0"/>
              <a:t> or sp.</a:t>
            </a:r>
            <a:endParaRPr lang="en-US" dirty="0" smtClean="0"/>
          </a:p>
          <a:p>
            <a:endParaRPr lang="en-US" dirty="0"/>
          </a:p>
          <a:p>
            <a:pPr>
              <a:buFont typeface="Arial" panose="02080604020202020204" pitchFamily="34" charset="0"/>
              <a:buChar char="•"/>
            </a:pPr>
            <a:endParaRPr lang="en-US" altLang="en-US" dirty="0"/>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6</a:t>
            </a:fld>
            <a:endParaRPr lang="en-US"/>
          </a:p>
        </p:txBody>
      </p:sp>
    </p:spTree>
    <p:extLst>
      <p:ext uri="{BB962C8B-B14F-4D97-AF65-F5344CB8AC3E}">
        <p14:creationId xmlns:p14="http://schemas.microsoft.com/office/powerpoint/2010/main" val="1949466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ym typeface="+mn-ea"/>
              </a:rPr>
              <a:t>Adapter in </a:t>
            </a:r>
            <a:r>
              <a:rPr lang="en-US" altLang="en-US" dirty="0" err="1" smtClean="0">
                <a:sym typeface="+mn-ea"/>
              </a:rPr>
              <a:t>GridView</a:t>
            </a:r>
            <a:endParaRPr lang="en-US" dirty="0"/>
          </a:p>
        </p:txBody>
      </p:sp>
      <p:sp>
        <p:nvSpPr>
          <p:cNvPr id="3" name="Content Placeholder 2"/>
          <p:cNvSpPr>
            <a:spLocks noGrp="1"/>
          </p:cNvSpPr>
          <p:nvPr>
            <p:ph idx="1"/>
          </p:nvPr>
        </p:nvSpPr>
        <p:spPr>
          <a:xfrm>
            <a:off x="676657" y="2011680"/>
            <a:ext cx="10689250" cy="3978922"/>
          </a:xfrm>
        </p:spPr>
        <p:txBody>
          <a:bodyPr>
            <a:normAutofit fontScale="92500" lnSpcReduction="10000"/>
          </a:bodyPr>
          <a:lstStyle/>
          <a:p>
            <a:pPr>
              <a:buFont typeface="Arial" panose="02080604020202020204" pitchFamily="34" charset="0"/>
              <a:buChar char="•"/>
            </a:pPr>
            <a:r>
              <a:rPr lang="en-US" dirty="0" smtClean="0"/>
              <a:t> An </a:t>
            </a:r>
            <a:r>
              <a:rPr lang="en-US" dirty="0"/>
              <a:t>adapter actually bridges between UI components and the data source that fill data into UI Component. Adapter can be used to supply the data to like spinner, list view, grid view etc</a:t>
            </a:r>
            <a:r>
              <a:rPr lang="en-US" dirty="0" smtClean="0"/>
              <a:t>.</a:t>
            </a:r>
          </a:p>
          <a:p>
            <a:pPr>
              <a:buFont typeface="Arial" panose="02080604020202020204" pitchFamily="34" charset="0"/>
              <a:buChar char="•"/>
            </a:pPr>
            <a:r>
              <a:rPr lang="en-US" dirty="0" smtClean="0"/>
              <a:t> The </a:t>
            </a:r>
            <a:r>
              <a:rPr lang="en-US" b="1" dirty="0"/>
              <a:t>ListView</a:t>
            </a:r>
            <a:r>
              <a:rPr lang="en-US" dirty="0"/>
              <a:t> and </a:t>
            </a:r>
            <a:r>
              <a:rPr lang="en-US" b="1" dirty="0" err="1"/>
              <a:t>GridView</a:t>
            </a:r>
            <a:r>
              <a:rPr lang="en-US" dirty="0"/>
              <a:t> are subclasses of </a:t>
            </a:r>
            <a:r>
              <a:rPr lang="en-US" b="1" dirty="0" err="1"/>
              <a:t>AdapterView</a:t>
            </a:r>
            <a:r>
              <a:rPr lang="en-US" dirty="0"/>
              <a:t> and they can be populated by binding them to an </a:t>
            </a:r>
            <a:r>
              <a:rPr lang="en-US" b="1" dirty="0"/>
              <a:t>Adapter</a:t>
            </a:r>
            <a:r>
              <a:rPr lang="en-US" dirty="0"/>
              <a:t>, which retrieves data from an external source and creates a View that represents each data </a:t>
            </a:r>
            <a:r>
              <a:rPr lang="en-US" dirty="0" smtClean="0"/>
              <a:t>entry.</a:t>
            </a:r>
          </a:p>
          <a:p>
            <a:pPr>
              <a:buFont typeface="Arial" panose="02080604020202020204" pitchFamily="34" charset="0"/>
              <a:buChar char="•"/>
            </a:pPr>
            <a:r>
              <a:rPr lang="en-US" dirty="0"/>
              <a:t> </a:t>
            </a:r>
            <a:r>
              <a:rPr lang="en-US" dirty="0" err="1" smtClean="0"/>
              <a:t>GridView</a:t>
            </a:r>
            <a:r>
              <a:rPr lang="en-US" dirty="0" smtClean="0"/>
              <a:t> </a:t>
            </a:r>
            <a:r>
              <a:rPr lang="en-US" dirty="0"/>
              <a:t>and ListView both are subclasses of </a:t>
            </a:r>
            <a:r>
              <a:rPr lang="en-US" dirty="0" err="1"/>
              <a:t>AdapterView</a:t>
            </a:r>
            <a:r>
              <a:rPr lang="en-US" dirty="0"/>
              <a:t> and it can be populated by binding  to an Adapter, which retrieves the data from an external source and creates a View that represents each data entry. In android commonly used adapters which fill data in </a:t>
            </a:r>
            <a:r>
              <a:rPr lang="en-US" dirty="0" err="1" smtClean="0"/>
              <a:t>GridView</a:t>
            </a:r>
            <a:r>
              <a:rPr lang="en-US" dirty="0" smtClean="0"/>
              <a:t> are</a:t>
            </a:r>
            <a:r>
              <a:rPr lang="en-US" dirty="0"/>
              <a:t>:</a:t>
            </a:r>
          </a:p>
          <a:p>
            <a:r>
              <a:rPr lang="en-US" dirty="0"/>
              <a:t>1. Array Adapter</a:t>
            </a:r>
          </a:p>
          <a:p>
            <a:r>
              <a:rPr lang="en-US" dirty="0"/>
              <a:t>2. Base Adapter</a:t>
            </a:r>
          </a:p>
          <a:p>
            <a:r>
              <a:rPr lang="en-US" dirty="0"/>
              <a:t>3. Custom Array Adapter</a:t>
            </a:r>
          </a:p>
          <a:p>
            <a:pPr>
              <a:buFont typeface="Arial" panose="02080604020202020204" pitchFamily="34" charset="0"/>
              <a:buChar char="•"/>
            </a:pPr>
            <a:endParaRPr lang="en-US" altLang="en-US" dirty="0"/>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7</a:t>
            </a:fld>
            <a:endParaRPr lang="en-US"/>
          </a:p>
        </p:txBody>
      </p:sp>
    </p:spTree>
    <p:extLst>
      <p:ext uri="{BB962C8B-B14F-4D97-AF65-F5344CB8AC3E}">
        <p14:creationId xmlns:p14="http://schemas.microsoft.com/office/powerpoint/2010/main" val="3155526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sym typeface="+mn-ea"/>
              </a:rPr>
              <a:t>GridView</a:t>
            </a:r>
            <a:r>
              <a:rPr lang="en-US" altLang="en-US" dirty="0" smtClean="0">
                <a:sym typeface="+mn-ea"/>
              </a:rPr>
              <a:t> Example using Array Adapter</a:t>
            </a:r>
            <a:endParaRPr lang="en-US" dirty="0"/>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8</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0044" y="1900268"/>
            <a:ext cx="5287200" cy="397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610" y="1835598"/>
            <a:ext cx="5326849" cy="431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7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sym typeface="+mn-ea"/>
              </a:rPr>
              <a:t>GridView</a:t>
            </a:r>
            <a:r>
              <a:rPr lang="en-US" altLang="en-US" dirty="0" smtClean="0">
                <a:sym typeface="+mn-ea"/>
              </a:rPr>
              <a:t> Example using Array Adapter</a:t>
            </a:r>
            <a:endParaRPr lang="en-US" dirty="0"/>
          </a:p>
        </p:txBody>
      </p:sp>
      <p:sp>
        <p:nvSpPr>
          <p:cNvPr id="4" name="Date Placeholder 3"/>
          <p:cNvSpPr>
            <a:spLocks noGrp="1"/>
          </p:cNvSpPr>
          <p:nvPr>
            <p:ph type="dt" sz="half" idx="10"/>
          </p:nvPr>
        </p:nvSpPr>
        <p:spPr/>
        <p:txBody>
          <a:bodyPr/>
          <a:lstStyle/>
          <a:p>
            <a:fld id="{348F2BED-9D90-402F-8C1E-DEBB0DF2E441}" type="datetime2">
              <a:rPr lang="en-US" smtClean="0"/>
              <a:t>Monday, May 8, 2023</a:t>
            </a:fld>
            <a:endParaRPr lang="en-US"/>
          </a:p>
        </p:txBody>
      </p:sp>
      <p:sp>
        <p:nvSpPr>
          <p:cNvPr id="5" name="Slide Number Placeholder 4"/>
          <p:cNvSpPr>
            <a:spLocks noGrp="1"/>
          </p:cNvSpPr>
          <p:nvPr>
            <p:ph type="sldNum" sz="quarter" idx="12"/>
          </p:nvPr>
        </p:nvSpPr>
        <p:spPr/>
        <p:txBody>
          <a:bodyPr/>
          <a:lstStyle/>
          <a:p>
            <a:fld id="{27BD63D2-AB5A-48E8-91A7-007FF807CA72}" type="slidenum">
              <a:rPr lang="en-US" smtClean="0"/>
              <a:t>9</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705" y="1830892"/>
            <a:ext cx="4469302" cy="427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438" y="1894132"/>
            <a:ext cx="4308149" cy="436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0204" y="1492873"/>
            <a:ext cx="307340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592459"/>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181</TotalTime>
  <Words>950</Words>
  <Application>Microsoft Office PowerPoint</Application>
  <PresentationFormat>Custom</PresentationFormat>
  <Paragraphs>160</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Metropolitan</vt:lpstr>
      <vt:lpstr>ListView/ GridView / RecyclerView</vt:lpstr>
      <vt:lpstr>ListView</vt:lpstr>
      <vt:lpstr>ListView</vt:lpstr>
      <vt:lpstr>GridView</vt:lpstr>
      <vt:lpstr>GridView</vt:lpstr>
      <vt:lpstr>Attributes of GridView</vt:lpstr>
      <vt:lpstr>Adapter in GridView</vt:lpstr>
      <vt:lpstr>GridView Example using Array Adapter</vt:lpstr>
      <vt:lpstr>GridView Example using Array Adapter</vt:lpstr>
      <vt:lpstr>What is RecyclerView ? </vt:lpstr>
      <vt:lpstr>What is RecyclerView ?</vt:lpstr>
      <vt:lpstr>What is RecyclerView?</vt:lpstr>
      <vt:lpstr>RecyclerView Concept</vt:lpstr>
      <vt:lpstr>Working of RecyclerView</vt:lpstr>
      <vt:lpstr>Working of RecyclerView</vt:lpstr>
      <vt:lpstr>RecyclerView App</vt:lpstr>
      <vt:lpstr>1. Add library for recyclerview in build.gradle</vt:lpstr>
      <vt:lpstr>2. Add RecyclerView in XML</vt:lpstr>
      <vt:lpstr>3. Add another layout file</vt:lpstr>
      <vt:lpstr>3. Using circular image view</vt:lpstr>
      <vt:lpstr>3. Using circular image view</vt:lpstr>
      <vt:lpstr>4. Create a model class</vt:lpstr>
      <vt:lpstr>5. Create an Adapter for Contact class and add ViewHolder class</vt:lpstr>
      <vt:lpstr>6. Extend the ViewHolder class in Adapter class</vt:lpstr>
      <vt:lpstr>7. Create a constructor of adapter class</vt:lpstr>
      <vt:lpstr>8. Override 3 methods of ViewHolder</vt:lpstr>
      <vt:lpstr>9. MainActivity</vt:lpstr>
      <vt:lpstr>Displaying Contacts in gridLayout</vt:lpstr>
      <vt:lpstr>Code</vt:lpstr>
      <vt:lpstr>Displaying contacts horizontally</vt:lpstr>
      <vt:lpstr>Code</vt:lpstr>
      <vt:lpstr>Displaying Contact details in another activity</vt:lpstr>
      <vt:lpstr>Adding click listener on ImageView in RecyclerView</vt:lpstr>
      <vt:lpstr>Another Activity</vt:lpstr>
    </vt:vector>
  </TitlesOfParts>
  <Company>Softwarica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Widgets</dc:title>
  <dc:creator>faculty</dc:creator>
  <cp:lastModifiedBy>Apple</cp:lastModifiedBy>
  <cp:revision>414</cp:revision>
  <dcterms:created xsi:type="dcterms:W3CDTF">2019-10-31T14:45:02Z</dcterms:created>
  <dcterms:modified xsi:type="dcterms:W3CDTF">2023-05-08T07:40:42Z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1033-11.1.0.8865</vt:lpwstr>
  </property>
</Properties>
</file>